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327" r:id="rId4"/>
    <p:sldId id="324" r:id="rId5"/>
    <p:sldId id="325" r:id="rId6"/>
    <p:sldId id="326" r:id="rId7"/>
    <p:sldId id="32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73" d="100"/>
          <a:sy n="7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4-6-2019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5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35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14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8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8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0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7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5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3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5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b="1" dirty="0"/>
              <a:t>BKO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i="1" dirty="0"/>
              <a:t>Bijeenkomst 8</a:t>
            </a:r>
          </a:p>
          <a:p>
            <a:r>
              <a:rPr lang="nl-NL" i="1" dirty="0"/>
              <a:t>Toetsen en beoordelen 1</a:t>
            </a:r>
          </a:p>
        </p:txBody>
      </p:sp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Meten</a:t>
            </a:r>
          </a:p>
          <a:p>
            <a:r>
              <a:rPr lang="nl-NL" dirty="0"/>
              <a:t>Kiezen van de </a:t>
            </a:r>
            <a:r>
              <a:rPr lang="nl-NL" dirty="0" err="1"/>
              <a:t>toetsvorm</a:t>
            </a:r>
            <a:r>
              <a:rPr lang="nl-NL" dirty="0"/>
              <a:t> op basis van de doelen;</a:t>
            </a:r>
          </a:p>
          <a:p>
            <a:r>
              <a:rPr lang="nl-NL" dirty="0"/>
              <a:t>Construeren van de </a:t>
            </a:r>
            <a:r>
              <a:rPr lang="nl-NL" dirty="0" err="1"/>
              <a:t>toetstaken</a:t>
            </a:r>
            <a:r>
              <a:rPr lang="nl-NL" dirty="0"/>
              <a:t> / </a:t>
            </a:r>
            <a:r>
              <a:rPr lang="nl-NL" dirty="0" err="1"/>
              <a:t>toetsvragen</a:t>
            </a:r>
            <a:r>
              <a:rPr lang="nl-NL" dirty="0"/>
              <a:t>;</a:t>
            </a:r>
          </a:p>
          <a:p>
            <a:r>
              <a:rPr lang="nl-NL" dirty="0"/>
              <a:t>Vooraf controleren van de </a:t>
            </a:r>
            <a:r>
              <a:rPr lang="nl-NL" dirty="0" err="1"/>
              <a:t>toetstaken</a:t>
            </a:r>
            <a:r>
              <a:rPr lang="nl-NL" dirty="0"/>
              <a:t> / </a:t>
            </a:r>
            <a:r>
              <a:rPr lang="nl-NL" dirty="0" err="1"/>
              <a:t>toetsvragen</a:t>
            </a:r>
            <a:r>
              <a:rPr lang="nl-NL" dirty="0"/>
              <a:t>;</a:t>
            </a:r>
          </a:p>
          <a:p>
            <a:r>
              <a:rPr lang="nl-NL" dirty="0"/>
              <a:t>Samenstellen van de toets;</a:t>
            </a:r>
          </a:p>
          <a:p>
            <a:r>
              <a:rPr lang="nl-NL" dirty="0"/>
              <a:t>Afnemen van de toets;</a:t>
            </a:r>
          </a:p>
          <a:p>
            <a:r>
              <a:rPr lang="nl-NL" dirty="0"/>
              <a:t>Kwaliteitscontrole.</a:t>
            </a:r>
          </a:p>
        </p:txBody>
      </p:sp>
    </p:spTree>
    <p:extLst>
      <p:ext uri="{BB962C8B-B14F-4D97-AF65-F5344CB8AC3E}">
        <p14:creationId xmlns:p14="http://schemas.microsoft.com/office/powerpoint/2010/main" val="27815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Cijfergeven</a:t>
            </a:r>
          </a:p>
          <a:p>
            <a:r>
              <a:rPr lang="nl-NL" dirty="0"/>
              <a:t>Bepalen van de zak / slaaggrens (cesuur);</a:t>
            </a:r>
          </a:p>
          <a:p>
            <a:r>
              <a:rPr lang="nl-NL" dirty="0"/>
              <a:t>Toekennen van cijfers aan de scores.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Beslissen</a:t>
            </a:r>
          </a:p>
          <a:p>
            <a:r>
              <a:rPr lang="nl-NL" dirty="0"/>
              <a:t>Nemen en verantwoorden van beslissingen op grond van toegekende cijfers;</a:t>
            </a:r>
          </a:p>
          <a:p>
            <a:r>
              <a:rPr lang="nl-NL" dirty="0"/>
              <a:t>Rapporteren van de </a:t>
            </a:r>
            <a:r>
              <a:rPr lang="nl-NL" dirty="0" err="1"/>
              <a:t>toetsuitslag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Stap 1: formuleren van de bedoeling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 err="1"/>
              <a:t>Summatief</a:t>
            </a:r>
            <a:r>
              <a:rPr lang="nl-NL" dirty="0"/>
              <a:t> of formatief?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CF10C1C-6E4E-4935-B343-6E26BDA3A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17780"/>
              </p:ext>
            </p:extLst>
          </p:nvPr>
        </p:nvGraphicFramePr>
        <p:xfrm>
          <a:off x="989012" y="405991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032390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00459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5501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Tijdvak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5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Vóór de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Selectie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Toelating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6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Tijdens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Leermiddel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5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Tijdens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Voortgang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Bijsturing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7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 het eind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Kwalificatie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Niveaubepaling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65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Stap 2: Het formuleren en concretiseren van doelen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/>
              <a:t>Doelstelling formuleren voorkomt dat onderwijs een kwestie van willekeur wordt (Van Berkel, Bax &amp; Joosten – Ten Brinke, 2014).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Cognitieve doelstellingen;</a:t>
            </a:r>
          </a:p>
          <a:p>
            <a:pPr marL="0" indent="0">
              <a:buNone/>
            </a:pPr>
            <a:r>
              <a:rPr lang="nl-NL" dirty="0"/>
              <a:t>Affectieve doelstellingen;</a:t>
            </a:r>
          </a:p>
          <a:p>
            <a:pPr marL="0" indent="0">
              <a:buNone/>
            </a:pPr>
            <a:r>
              <a:rPr lang="nl-NL" dirty="0"/>
              <a:t>Psychomotorische doelstellingen.</a:t>
            </a:r>
          </a:p>
        </p:txBody>
      </p:sp>
    </p:spTree>
    <p:extLst>
      <p:ext uri="{BB962C8B-B14F-4D97-AF65-F5344CB8AC3E}">
        <p14:creationId xmlns:p14="http://schemas.microsoft.com/office/powerpoint/2010/main" val="34242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dirty="0"/>
              <a:t>Taxonomie van </a:t>
            </a:r>
            <a:r>
              <a:rPr lang="nl-NL" b="1" dirty="0" err="1"/>
              <a:t>Bloom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6B7E87-A13A-4938-AFC8-860F7382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19" y="2815406"/>
            <a:ext cx="3356985" cy="32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Taxonomie van </a:t>
            </a:r>
            <a:r>
              <a:rPr lang="nl-NL" b="1" dirty="0" err="1"/>
              <a:t>Bloom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99627F-484A-44F3-ACDA-6C15DAFB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2" y="2930714"/>
            <a:ext cx="7333333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Stap 3: Het kiezen van de </a:t>
            </a:r>
            <a:r>
              <a:rPr lang="nl-NL" b="1" dirty="0" err="1"/>
              <a:t>toetsvorm</a:t>
            </a:r>
            <a:endParaRPr lang="nl-NL" b="1" dirty="0"/>
          </a:p>
          <a:p>
            <a:r>
              <a:rPr lang="nl-NL" dirty="0"/>
              <a:t>De keuze voor een </a:t>
            </a:r>
            <a:r>
              <a:rPr lang="nl-NL" dirty="0" err="1"/>
              <a:t>toetsvorm</a:t>
            </a:r>
            <a:r>
              <a:rPr lang="nl-NL" dirty="0"/>
              <a:t> dient aan te sluiten bij de doelstellingen;</a:t>
            </a:r>
          </a:p>
          <a:p>
            <a:r>
              <a:rPr lang="nl-NL" dirty="0" err="1"/>
              <a:t>Toetsvorm</a:t>
            </a:r>
            <a:r>
              <a:rPr lang="nl-NL" dirty="0"/>
              <a:t>: schriftelijk (open / gesloten vragen), assessmentgesprek, performance – assessment,’…;</a:t>
            </a:r>
          </a:p>
          <a:p>
            <a:r>
              <a:rPr lang="nl-NL" dirty="0"/>
              <a:t>Met behulp van de toets wordt de beoogde leeropbrengst gemeten…!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18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Stap 4:  Het construeren en vooraf controleren van 			</a:t>
            </a:r>
            <a:r>
              <a:rPr lang="nl-NL" b="1" dirty="0" err="1"/>
              <a:t>toetsvragen</a:t>
            </a:r>
            <a:r>
              <a:rPr lang="nl-NL" b="1" dirty="0"/>
              <a:t> of </a:t>
            </a:r>
            <a:r>
              <a:rPr lang="nl-NL" b="1" dirty="0" err="1"/>
              <a:t>toetstaken</a:t>
            </a:r>
            <a:r>
              <a:rPr lang="nl-NL" b="1" dirty="0"/>
              <a:t>.</a:t>
            </a:r>
          </a:p>
          <a:p>
            <a:r>
              <a:rPr lang="nl-NL" dirty="0"/>
              <a:t>Zoek naar inspiratiebronnen (vind niet opnieuw het wiel uit);</a:t>
            </a:r>
          </a:p>
          <a:p>
            <a:r>
              <a:rPr lang="nl-NL" dirty="0"/>
              <a:t>Ga bij constructie uit van bepaalde doelstellingen en de specificatietabel (</a:t>
            </a:r>
            <a:r>
              <a:rPr lang="nl-NL" dirty="0" err="1"/>
              <a:t>toetsmatrijs</a:t>
            </a:r>
            <a:r>
              <a:rPr lang="nl-NL" dirty="0"/>
              <a:t>);</a:t>
            </a:r>
          </a:p>
          <a:p>
            <a:r>
              <a:rPr lang="nl-NL" dirty="0"/>
              <a:t>Specificatietabel zorgt dat de toets representatief is voor de doelen (= inhoudsvalide);</a:t>
            </a:r>
          </a:p>
          <a:p>
            <a:r>
              <a:rPr lang="nl-NL" dirty="0"/>
              <a:t>Toetsen van vaardigheden: piramide van Miller.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9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9092294-D808-48A4-9607-0FED643B1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34" y="3122590"/>
            <a:ext cx="4181943" cy="2808312"/>
          </a:xfrm>
        </p:spPr>
      </p:pic>
    </p:spTree>
    <p:extLst>
      <p:ext uri="{BB962C8B-B14F-4D97-AF65-F5344CB8AC3E}">
        <p14:creationId xmlns:p14="http://schemas.microsoft.com/office/powerpoint/2010/main" val="1378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Stap 5: Het samenstellen van de toets</a:t>
            </a:r>
          </a:p>
          <a:p>
            <a:r>
              <a:rPr lang="nl-NL" dirty="0"/>
              <a:t>De toets dient inhoudsvalide te zijn: de toets moet meten wat men wil meten;</a:t>
            </a:r>
          </a:p>
          <a:p>
            <a:r>
              <a:rPr lang="nl-NL" dirty="0"/>
              <a:t>De doelen dienen evenwichtig in de toets aan de orde te komen;</a:t>
            </a:r>
          </a:p>
          <a:p>
            <a:r>
              <a:rPr lang="nl-NL" dirty="0"/>
              <a:t>Specificatietabel maakt vooraf inzichtelijk of sprake is van evenwicht;</a:t>
            </a:r>
          </a:p>
          <a:p>
            <a:r>
              <a:rPr lang="nl-NL" dirty="0"/>
              <a:t>Samenstellen; denk óók aan instructie voor de student, beoordelingscriteria en het antwoord- + scoremodel.</a:t>
            </a:r>
          </a:p>
        </p:txBody>
      </p:sp>
    </p:spTree>
    <p:extLst>
      <p:ext uri="{BB962C8B-B14F-4D97-AF65-F5344CB8AC3E}">
        <p14:creationId xmlns:p14="http://schemas.microsoft.com/office/powerpoint/2010/main" val="35797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5400" b="1" dirty="0"/>
              <a:t>…waarom?...</a:t>
            </a:r>
          </a:p>
        </p:txBody>
      </p:sp>
    </p:spTree>
    <p:extLst>
      <p:ext uri="{BB962C8B-B14F-4D97-AF65-F5344CB8AC3E}">
        <p14:creationId xmlns:p14="http://schemas.microsoft.com/office/powerpoint/2010/main" val="37339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Stap 6: 		Het afnemen van de toets;</a:t>
            </a:r>
          </a:p>
          <a:p>
            <a:pPr marL="0" indent="0">
              <a:buNone/>
            </a:pPr>
            <a:r>
              <a:rPr lang="nl-NL" dirty="0"/>
              <a:t>Stap 7: 		Het nakijken van de toets, inclusief 				      	kwaliteitscontrole;</a:t>
            </a:r>
          </a:p>
          <a:p>
            <a:pPr marL="0" indent="0">
              <a:buNone/>
            </a:pPr>
            <a:r>
              <a:rPr lang="nl-NL" dirty="0"/>
              <a:t>Stap 8: 		Cijfergeven (punt);</a:t>
            </a:r>
          </a:p>
          <a:p>
            <a:pPr marL="0" indent="0">
              <a:buNone/>
            </a:pPr>
            <a:r>
              <a:rPr lang="nl-NL" dirty="0"/>
              <a:t>Stap 9: 		Cijfergeven (slaag / zak);</a:t>
            </a:r>
          </a:p>
          <a:p>
            <a:pPr marL="0" indent="0">
              <a:buNone/>
            </a:pPr>
            <a:r>
              <a:rPr lang="nl-NL" dirty="0"/>
              <a:t>Stap 10:		Beslissen;</a:t>
            </a:r>
          </a:p>
          <a:p>
            <a:pPr marL="0" indent="0">
              <a:buNone/>
            </a:pPr>
            <a:r>
              <a:rPr lang="nl-NL" dirty="0"/>
              <a:t>Stap 11:		Rapporteren.</a:t>
            </a:r>
          </a:p>
        </p:txBody>
      </p:sp>
    </p:spTree>
    <p:extLst>
      <p:ext uri="{BB962C8B-B14F-4D97-AF65-F5344CB8AC3E}">
        <p14:creationId xmlns:p14="http://schemas.microsoft.com/office/powerpoint/2010/main" val="19827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weten?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Berkel, van, H., Bax, A. &amp; Joosten – Ten Brinke, D. (2014). </a:t>
            </a:r>
            <a:r>
              <a:rPr lang="nl-NL" i="1" dirty="0"/>
              <a:t>Toetsen in het hoger onderwijs</a:t>
            </a:r>
            <a:r>
              <a:rPr lang="nl-NL" dirty="0"/>
              <a:t>. Houten: </a:t>
            </a:r>
            <a:r>
              <a:rPr lang="nl-NL" dirty="0" err="1"/>
              <a:t>Bohn</a:t>
            </a:r>
            <a:r>
              <a:rPr lang="nl-NL" dirty="0"/>
              <a:t> </a:t>
            </a:r>
            <a:r>
              <a:rPr lang="nl-NL" dirty="0" err="1"/>
              <a:t>Stafleu</a:t>
            </a:r>
            <a:r>
              <a:rPr lang="nl-NL" dirty="0"/>
              <a:t> van </a:t>
            </a:r>
            <a:r>
              <a:rPr lang="nl-NL" dirty="0" err="1"/>
              <a:t>Loghum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en Tops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9" y="2420888"/>
            <a:ext cx="5993294" cy="433605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bijeenkomst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b="1" dirty="0"/>
          </a:p>
          <a:p>
            <a:pPr marL="0" indent="0" algn="ctr">
              <a:buNone/>
            </a:pPr>
            <a:r>
              <a:rPr lang="nl-NL" sz="3200" b="1" dirty="0"/>
              <a:t>18 juni 2019</a:t>
            </a:r>
          </a:p>
          <a:p>
            <a:pPr marL="0" indent="0" algn="ctr">
              <a:buNone/>
            </a:pPr>
            <a:r>
              <a:rPr lang="nl-NL" sz="3200" b="1" dirty="0"/>
              <a:t>Toetsen en beoordelen (2)</a:t>
            </a:r>
          </a:p>
        </p:txBody>
      </p:sp>
    </p:spTree>
    <p:extLst>
      <p:ext uri="{BB962C8B-B14F-4D97-AF65-F5344CB8AC3E}">
        <p14:creationId xmlns:p14="http://schemas.microsoft.com/office/powerpoint/2010/main" val="153112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5ED46-1454-49A9-B6CF-40292820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0C190D-C735-46E7-9F36-517FD1E1E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5256584" cy="3872351"/>
          </a:xfrm>
        </p:spPr>
      </p:pic>
    </p:spTree>
    <p:extLst>
      <p:ext uri="{BB962C8B-B14F-4D97-AF65-F5344CB8AC3E}">
        <p14:creationId xmlns:p14="http://schemas.microsoft.com/office/powerpoint/2010/main" val="8862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96C41-7791-49E3-A594-74A6341D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6BEDDD-718A-42CD-8E96-64182362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7" y="2489200"/>
            <a:ext cx="5439451" cy="3530600"/>
          </a:xfrm>
        </p:spPr>
      </p:pic>
    </p:spTree>
    <p:extLst>
      <p:ext uri="{BB962C8B-B14F-4D97-AF65-F5344CB8AC3E}">
        <p14:creationId xmlns:p14="http://schemas.microsoft.com/office/powerpoint/2010/main" val="5496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BD296-FAB1-41D3-9585-C0941929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C3C8B25-4108-4072-A8C2-4551B3D2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58" y="2852936"/>
            <a:ext cx="5800484" cy="2958247"/>
          </a:xfrm>
        </p:spPr>
      </p:pic>
    </p:spTree>
    <p:extLst>
      <p:ext uri="{BB962C8B-B14F-4D97-AF65-F5344CB8AC3E}">
        <p14:creationId xmlns:p14="http://schemas.microsoft.com/office/powerpoint/2010/main" val="42174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59F6A-C4F0-470F-A403-D395386C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3E8581-C962-43BB-871A-4D3B58866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8" y="2204864"/>
            <a:ext cx="3417844" cy="4557126"/>
          </a:xfrm>
        </p:spPr>
      </p:pic>
    </p:spTree>
    <p:extLst>
      <p:ext uri="{BB962C8B-B14F-4D97-AF65-F5344CB8AC3E}">
        <p14:creationId xmlns:p14="http://schemas.microsoft.com/office/powerpoint/2010/main" val="2266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26280-AF61-4573-88EE-B47BCDBA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A7AF8B-EB2E-4FEF-AF56-358BDD36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14" y="3163225"/>
            <a:ext cx="4780571" cy="1896293"/>
          </a:xfrm>
        </p:spPr>
      </p:pic>
    </p:spTree>
    <p:extLst>
      <p:ext uri="{BB962C8B-B14F-4D97-AF65-F5344CB8AC3E}">
        <p14:creationId xmlns:p14="http://schemas.microsoft.com/office/powerpoint/2010/main" val="3110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Fasen in het </a:t>
            </a:r>
            <a:r>
              <a:rPr lang="nl-NL" b="1" u="sng" dirty="0" err="1"/>
              <a:t>toetsproces</a:t>
            </a:r>
            <a:r>
              <a:rPr lang="nl-NL" b="1" u="sng" dirty="0"/>
              <a:t>:</a:t>
            </a:r>
          </a:p>
          <a:p>
            <a:r>
              <a:rPr lang="nl-NL" dirty="0"/>
              <a:t>Doelbepaling;</a:t>
            </a:r>
          </a:p>
          <a:p>
            <a:r>
              <a:rPr lang="nl-NL" dirty="0"/>
              <a:t>Meten;</a:t>
            </a:r>
          </a:p>
          <a:p>
            <a:r>
              <a:rPr lang="nl-NL" dirty="0"/>
              <a:t>Cijfergeven;</a:t>
            </a:r>
          </a:p>
          <a:p>
            <a:r>
              <a:rPr lang="nl-NL" dirty="0"/>
              <a:t>Beslissen.</a:t>
            </a:r>
          </a:p>
        </p:txBody>
      </p:sp>
    </p:spTree>
    <p:extLst>
      <p:ext uri="{BB962C8B-B14F-4D97-AF65-F5344CB8AC3E}">
        <p14:creationId xmlns:p14="http://schemas.microsoft.com/office/powerpoint/2010/main" val="29502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7401C-39F7-43A3-9773-A1A00F71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2824C-2D32-442E-9853-B1956A38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Doelbepaling</a:t>
            </a:r>
          </a:p>
          <a:p>
            <a:r>
              <a:rPr lang="nl-NL" dirty="0"/>
              <a:t>Formuleren van de bedoeling(en) van de toets;</a:t>
            </a:r>
          </a:p>
          <a:p>
            <a:r>
              <a:rPr lang="nl-NL" dirty="0"/>
              <a:t>Formuleren van de doelstellingen;</a:t>
            </a:r>
          </a:p>
          <a:p>
            <a:r>
              <a:rPr lang="nl-NL" dirty="0"/>
              <a:t>Concretiseren van de doelen;</a:t>
            </a:r>
          </a:p>
          <a:p>
            <a:r>
              <a:rPr lang="nl-NL" dirty="0"/>
              <a:t>Opstellen specificatietabel.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6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388</Words>
  <Application>Microsoft Office PowerPoint</Application>
  <PresentationFormat>Diavoorstelling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Ion-directiekamer</vt:lpstr>
      <vt:lpstr>BKO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Toetsen</vt:lpstr>
      <vt:lpstr>Meer weten?</vt:lpstr>
      <vt:lpstr>Tips en Tops</vt:lpstr>
      <vt:lpstr>Volgende bijeenkomst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BKO</dc:title>
  <dc:creator>Broek,Adrian A.J. van den</dc:creator>
  <cp:lastModifiedBy>Broek,Adrian A.J. van den</cp:lastModifiedBy>
  <cp:revision>58</cp:revision>
  <dcterms:created xsi:type="dcterms:W3CDTF">2019-02-08T14:32:03Z</dcterms:created>
  <dcterms:modified xsi:type="dcterms:W3CDTF">2019-06-04T10:01:08Z</dcterms:modified>
</cp:coreProperties>
</file>