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5" r:id="rId3"/>
    <p:sldMasterId id="214748373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85" r:id="rId7"/>
    <p:sldId id="286" r:id="rId8"/>
    <p:sldId id="279" r:id="rId9"/>
    <p:sldId id="280" r:id="rId10"/>
    <p:sldId id="281" r:id="rId11"/>
    <p:sldId id="283" r:id="rId12"/>
    <p:sldId id="284" r:id="rId13"/>
    <p:sldId id="282" r:id="rId14"/>
    <p:sldId id="287" r:id="rId15"/>
    <p:sldId id="293" r:id="rId16"/>
    <p:sldId id="301" r:id="rId17"/>
    <p:sldId id="302" r:id="rId18"/>
    <p:sldId id="299" r:id="rId19"/>
    <p:sldId id="300" r:id="rId20"/>
    <p:sldId id="294" r:id="rId21"/>
    <p:sldId id="295" r:id="rId22"/>
    <p:sldId id="296" r:id="rId23"/>
    <p:sldId id="303" r:id="rId24"/>
    <p:sldId id="304" r:id="rId25"/>
    <p:sldId id="305" r:id="rId26"/>
    <p:sldId id="306" r:id="rId27"/>
    <p:sldId id="307" r:id="rId28"/>
    <p:sldId id="308" r:id="rId29"/>
    <p:sldId id="274" r:id="rId30"/>
    <p:sldId id="276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571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6-5-2019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6-5-2019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4C9008-6D53-5049-B516-F0DE16816FD9}" type="datetime1">
              <a:rPr lang="nl-NL" smtClean="0">
                <a:solidFill>
                  <a:prstClr val="black"/>
                </a:solidFill>
              </a:rPr>
              <a:pPr/>
              <a:t>6-5-2019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95DA3A-915F-4D4C-A97C-252687C1E63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-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40901 sheets PP breedbe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8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901 sheets PP breedbeel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53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901 sheets PP breedbeel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67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901 sheets PP breedbeel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731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blad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140901 sheets PP breedbeel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300671" y="6356354"/>
            <a:ext cx="2719133" cy="366183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5" y="6356354"/>
            <a:ext cx="1610267" cy="3661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72537"/>
            <a:ext cx="8229600" cy="244968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122109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74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4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2"/>
            <a:ext cx="1468438" cy="14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1"/>
            <a:ext cx="5334000" cy="361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9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0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0"/>
            <a:ext cx="53340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8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0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0"/>
            <a:ext cx="53340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0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0"/>
            <a:ext cx="53340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1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7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 bwMode="auto">
          <a:xfrm>
            <a:off x="1193800" y="12954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/>
              </a:solidFill>
              <a:cs typeface="Geneva" charset="-128"/>
            </a:endParaRPr>
          </a:p>
        </p:txBody>
      </p:sp>
      <p:pic>
        <p:nvPicPr>
          <p:cNvPr id="5" name="Picture 9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362_00_002_FONTYS_DENK_GROTER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01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400800" cy="1009650"/>
          </a:xfrm>
          <a:prstGeom prst="rect">
            <a:avLst/>
          </a:prstGeom>
        </p:spPr>
        <p:txBody>
          <a:bodyPr rIns="0" anchor="b"/>
          <a:lstStyle>
            <a:lvl1pPr>
              <a:defRPr sz="3200">
                <a:solidFill>
                  <a:srgbClr val="6633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914400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>
                <a:solidFill>
                  <a:srgbClr val="66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34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1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49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 bwMode="auto">
          <a:xfrm>
            <a:off x="1193800" y="12954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/>
              </a:solidFill>
              <a:cs typeface="Geneva" charset="-128"/>
            </a:endParaRPr>
          </a:p>
        </p:txBody>
      </p:sp>
      <p:pic>
        <p:nvPicPr>
          <p:cNvPr id="5" name="Picture 9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362_00_002_FONTYS_DENK_GROTER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01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400800" cy="1009650"/>
          </a:xfrm>
          <a:prstGeom prst="rect">
            <a:avLst/>
          </a:prstGeom>
        </p:spPr>
        <p:txBody>
          <a:bodyPr rIns="0" anchor="b"/>
          <a:lstStyle>
            <a:lvl1pPr>
              <a:defRPr sz="3200">
                <a:solidFill>
                  <a:srgbClr val="6633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914400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>
                <a:solidFill>
                  <a:srgbClr val="66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 bwMode="auto">
          <a:xfrm>
            <a:off x="1193800" y="12954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/>
              </a:solidFill>
              <a:cs typeface="Geneva" charset="-128"/>
            </a:endParaRPr>
          </a:p>
        </p:txBody>
      </p:sp>
      <p:pic>
        <p:nvPicPr>
          <p:cNvPr id="5" name="Picture 9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362_00_002_FONTYS_DENK_GROTER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01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400800" cy="1009650"/>
          </a:xfrm>
          <a:prstGeom prst="rect">
            <a:avLst/>
          </a:prstGeom>
        </p:spPr>
        <p:txBody>
          <a:bodyPr rIns="0" anchor="b"/>
          <a:lstStyle>
            <a:lvl1pPr>
              <a:defRPr sz="3200">
                <a:solidFill>
                  <a:srgbClr val="6633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914400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>
                <a:solidFill>
                  <a:srgbClr val="66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6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53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9939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3859940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760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714131"/>
            <a:ext cx="4040188" cy="3949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714131"/>
            <a:ext cx="4041775" cy="3949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95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10988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heet breedbeeld PPT-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1291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3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6149A4C-FF88-4BD5-9F00-E822CED6800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lFuZcSdsD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zSVu76AX3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273424"/>
            <a:ext cx="8075240" cy="4107904"/>
          </a:xfrm>
        </p:spPr>
        <p:txBody>
          <a:bodyPr/>
          <a:lstStyle/>
          <a:p>
            <a:pPr algn="ctr"/>
            <a:r>
              <a:rPr lang="nl-NL" sz="6000" dirty="0" smtClean="0"/>
              <a:t>Motivatie (2)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Bijeenkomst </a:t>
            </a:r>
            <a:r>
              <a:rPr lang="nl-NL" i="1" dirty="0"/>
              <a:t>6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8225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Binnen de attributietheorie zijn er twee </a:t>
            </a:r>
            <a:r>
              <a:rPr lang="nl-NL" b="1" i="1" u="sng" dirty="0" smtClean="0"/>
              <a:t>antecedenten</a:t>
            </a:r>
            <a:r>
              <a:rPr lang="nl-NL" b="1" u="sng" dirty="0" smtClean="0"/>
              <a:t>:</a:t>
            </a:r>
          </a:p>
          <a:p>
            <a:r>
              <a:rPr lang="nl-NL" i="1" dirty="0" smtClean="0"/>
              <a:t>Omgevingsbepaalde factoren</a:t>
            </a:r>
            <a:r>
              <a:rPr lang="nl-NL" dirty="0" smtClean="0"/>
              <a:t>: normen, verwachtingen, het presteren van anderen, maatschappelijke druk…</a:t>
            </a:r>
          </a:p>
          <a:p>
            <a:r>
              <a:rPr lang="nl-NL" i="1" dirty="0" smtClean="0"/>
              <a:t>Persoonlijke factoren: </a:t>
            </a:r>
            <a:r>
              <a:rPr lang="nl-NL" dirty="0" smtClean="0"/>
              <a:t>voorgeschiedenis wat betreft de schoolprestaties, visie op eigen mogelijkheden, voorkennis, individuele verschillen…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antecedenten bepalen en richten de attributies. Deze attributies kunnen zijn: </a:t>
            </a:r>
            <a:r>
              <a:rPr lang="nl-NL" i="1" dirty="0" smtClean="0"/>
              <a:t>aanleg, inspanning, moeilijkheid van de taak, leerkracht, gezondheid, vermoeidheid, geluk…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 smtClean="0"/>
              <a:t>Attributiebias:</a:t>
            </a:r>
          </a:p>
          <a:p>
            <a:pPr marL="0" indent="0" algn="ctr">
              <a:buNone/>
            </a:pPr>
            <a:r>
              <a:rPr lang="nl-NL" i="1" dirty="0" smtClean="0"/>
              <a:t>Misvattingen bij </a:t>
            </a:r>
            <a:r>
              <a:rPr lang="nl-NL" i="1" dirty="0" err="1" smtClean="0"/>
              <a:t>lerenden</a:t>
            </a:r>
            <a:r>
              <a:rPr lang="nl-NL" i="1" dirty="0" smtClean="0"/>
              <a:t> over de mate waarin oorzaken succes / falen beïnvloedbaar zijn…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Visie op eigen mogelijkheden!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u="sng" dirty="0" smtClean="0"/>
              <a:t>De directe invloed van attributies op interne processen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i="1" dirty="0" err="1" smtClean="0"/>
              <a:t>Expectancy</a:t>
            </a:r>
            <a:r>
              <a:rPr lang="nl-NL" b="1" i="1" dirty="0" smtClean="0"/>
              <a:t>: </a:t>
            </a:r>
            <a:r>
              <a:rPr lang="nl-NL" dirty="0" smtClean="0"/>
              <a:t>attributies bepalen de verwachtingen voor het toekomstig falen / succes;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i="1" dirty="0" err="1" smtClean="0"/>
              <a:t>Self</a:t>
            </a:r>
            <a:r>
              <a:rPr lang="nl-NL" b="1" i="1" dirty="0" smtClean="0"/>
              <a:t> – </a:t>
            </a:r>
            <a:r>
              <a:rPr lang="nl-NL" b="1" i="1" dirty="0" err="1" smtClean="0"/>
              <a:t>efficacy</a:t>
            </a:r>
            <a:r>
              <a:rPr lang="nl-NL" dirty="0" smtClean="0"/>
              <a:t>: attributies bepalen hoe goed men zichzelf vindt (het is een concrete inschatting hoe goed men een bepaalde taak aankan);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i="1" dirty="0" smtClean="0"/>
              <a:t>Affect: </a:t>
            </a:r>
            <a:r>
              <a:rPr lang="nl-NL" dirty="0" smtClean="0"/>
              <a:t>emotionele reacties zijn het gevolg van cognitieve verwerkingsprocessen en dus van attributies.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95258"/>
            <a:ext cx="3672408" cy="489379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8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u="sng" dirty="0" smtClean="0"/>
              <a:t>Jij als docent: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Bepaal of… </a:t>
            </a:r>
          </a:p>
          <a:p>
            <a:r>
              <a:rPr lang="nl-NL" dirty="0" smtClean="0"/>
              <a:t>attributies systematisch voorkomen (</a:t>
            </a:r>
            <a:r>
              <a:rPr lang="nl-NL" i="1" dirty="0" smtClean="0"/>
              <a:t>consistent</a:t>
            </a:r>
            <a:r>
              <a:rPr lang="nl-NL" dirty="0" smtClean="0"/>
              <a:t>);</a:t>
            </a:r>
          </a:p>
          <a:p>
            <a:r>
              <a:rPr lang="nl-NL" dirty="0" smtClean="0"/>
              <a:t>…enkel voorkomen bij specifieke (deel-)taken (</a:t>
            </a:r>
            <a:r>
              <a:rPr lang="nl-NL" i="1" dirty="0" smtClean="0"/>
              <a:t>onderscheidend karakter</a:t>
            </a:r>
            <a:r>
              <a:rPr lang="nl-NL" dirty="0" smtClean="0"/>
              <a:t>);</a:t>
            </a:r>
          </a:p>
          <a:p>
            <a:r>
              <a:rPr lang="nl-NL" dirty="0" smtClean="0"/>
              <a:t>…ook door andere docenten wordt gezien bij die lerende (</a:t>
            </a:r>
            <a:r>
              <a:rPr lang="nl-NL" i="1" dirty="0" smtClean="0"/>
              <a:t>consensus</a:t>
            </a:r>
            <a:r>
              <a:rPr lang="nl-NL" dirty="0" smtClean="0"/>
              <a:t>).</a:t>
            </a:r>
          </a:p>
          <a:p>
            <a:pPr marL="457200" indent="-457200">
              <a:buAutoNum type="arabicPeriod" startAt="2"/>
            </a:pPr>
            <a:r>
              <a:rPr lang="nl-NL" dirty="0" smtClean="0"/>
              <a:t>Vermijd attributiebias: </a:t>
            </a:r>
            <a:r>
              <a:rPr lang="nl-NL" dirty="0" err="1" smtClean="0"/>
              <a:t>pygmalion</a:t>
            </a:r>
            <a:r>
              <a:rPr lang="nl-NL" dirty="0" smtClean="0"/>
              <a:t>- / golemeffect, </a:t>
            </a:r>
          </a:p>
          <a:p>
            <a:pPr marL="457200" indent="-457200">
              <a:buAutoNum type="arabicPeriod" startAt="2"/>
            </a:pPr>
            <a:r>
              <a:rPr lang="nl-NL" dirty="0" smtClean="0"/>
              <a:t>Werk met 360° feedback (portfolio…)</a:t>
            </a:r>
          </a:p>
          <a:p>
            <a:pPr marL="457200" indent="-457200">
              <a:buAutoNum type="arabicPeriod" startAt="2"/>
            </a:pPr>
            <a:r>
              <a:rPr lang="nl-NL" dirty="0" smtClean="0"/>
              <a:t>Geef niet alleen feedback op inhoud, maar ook op de attributies.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Wat motiveerde jou vroeger op </a:t>
            </a:r>
            <a:r>
              <a:rPr lang="nl-NL" dirty="0" smtClean="0"/>
              <a:t>school?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endParaRPr lang="nl-NL" sz="1350" dirty="0"/>
          </a:p>
          <a:p>
            <a:pPr>
              <a:buNone/>
              <a:defRPr/>
            </a:pPr>
            <a:endParaRPr lang="nl-NL" sz="1350" dirty="0"/>
          </a:p>
        </p:txBody>
      </p:sp>
      <p:pic>
        <p:nvPicPr>
          <p:cNvPr id="7" name="Picture 7" descr="klaslokaal1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026" y="1743894"/>
            <a:ext cx="5099458" cy="3758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1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 smtClean="0"/>
              <a:t>Als een leerling ‘gemotiveerd’ is, wat doet de leerling dan? </a:t>
            </a:r>
            <a:r>
              <a:rPr lang="nl-NL" altLang="nl-NL" dirty="0"/>
              <a:t/>
            </a:r>
            <a:br>
              <a:rPr lang="nl-NL" altLang="nl-NL" dirty="0"/>
            </a:br>
            <a:endParaRPr lang="nl-NL" dirty="0"/>
          </a:p>
        </p:txBody>
      </p:sp>
      <p:pic>
        <p:nvPicPr>
          <p:cNvPr id="7" name="Picture 4" descr="Determinatie foto fly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47" y="3451264"/>
            <a:ext cx="118506" cy="8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18" y="2222692"/>
            <a:ext cx="4710458" cy="34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i="1" u="sng" dirty="0" smtClean="0"/>
              <a:t>Extrinsieke motivatie:</a:t>
            </a:r>
            <a:r>
              <a:rPr lang="nl-NL" dirty="0" smtClean="0"/>
              <a:t> de taakuitvoering is een middel om een extern doel te bereiken. Denk aan een beloning, een punt, waardering door anderen of het vermijden van een straf.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i="1" u="sng" dirty="0" smtClean="0"/>
              <a:t>Intrinsieke motivatie:</a:t>
            </a:r>
            <a:r>
              <a:rPr lang="nl-NL" dirty="0" smtClean="0"/>
              <a:t> de taakuitvoering is omwille van de taak zelf. Men beleeft plezier aan het uitvoeren van de taak en er wordt </a:t>
            </a:r>
            <a:r>
              <a:rPr lang="nl-NL" i="1" dirty="0" smtClean="0"/>
              <a:t>géén</a:t>
            </a:r>
            <a:r>
              <a:rPr lang="nl-NL" dirty="0" smtClean="0"/>
              <a:t> beloning verwacht…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0570"/>
            <a:ext cx="8229600" cy="4182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Uitgangspunt van de ZDT is de </a:t>
            </a:r>
            <a:r>
              <a:rPr lang="nl-NL" i="1" dirty="0" smtClean="0"/>
              <a:t>aangeboren tendens </a:t>
            </a:r>
            <a:r>
              <a:rPr lang="nl-NL" dirty="0" smtClean="0"/>
              <a:t>van het individu om in te gaan op wat nieuw is en wat een uitdaging is…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 smtClean="0"/>
              <a:t>Drie behoeften: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Een behoefte aan beheersing (</a:t>
            </a:r>
            <a:r>
              <a:rPr lang="nl-NL" b="1" dirty="0" smtClean="0"/>
              <a:t>competentie</a:t>
            </a:r>
            <a:r>
              <a:rPr lang="nl-NL" dirty="0" smtClean="0"/>
              <a:t>): </a:t>
            </a:r>
            <a:r>
              <a:rPr lang="nl-NL" i="1" dirty="0" smtClean="0"/>
              <a:t>‘ik wil mijn situatie beheersen’</a:t>
            </a:r>
            <a:r>
              <a:rPr lang="nl-NL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Een behoefte aan verwantschap (</a:t>
            </a:r>
            <a:r>
              <a:rPr lang="nl-NL" b="1" dirty="0" smtClean="0"/>
              <a:t>relatie</a:t>
            </a:r>
            <a:r>
              <a:rPr lang="nl-NL" dirty="0" smtClean="0"/>
              <a:t>): </a:t>
            </a:r>
            <a:r>
              <a:rPr lang="nl-NL" i="1" dirty="0" smtClean="0"/>
              <a:t>‘ik wil anderen laten zien dat ik mijn situatie beheers en dat ik samen met hen de situatie onder controle heb’;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Een behoefte aan autonomie (</a:t>
            </a:r>
            <a:r>
              <a:rPr lang="nl-NL" b="1" dirty="0" smtClean="0"/>
              <a:t>autonomie</a:t>
            </a:r>
            <a:r>
              <a:rPr lang="nl-NL" dirty="0" smtClean="0"/>
              <a:t>): </a:t>
            </a:r>
            <a:r>
              <a:rPr lang="nl-NL" i="1" dirty="0" smtClean="0"/>
              <a:t>‘ik wil het zelf kunnen</a:t>
            </a:r>
            <a:r>
              <a:rPr lang="nl-NL" dirty="0" smtClean="0"/>
              <a:t>’. Hoe meer van buitenaf wordt bepaald…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u="sng" dirty="0" smtClean="0"/>
              <a:t>Binnen de ZDT uit intrinsieke motivatie zich middels: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Persistentie;</a:t>
            </a:r>
          </a:p>
          <a:p>
            <a:r>
              <a:rPr lang="nl-NL" dirty="0" smtClean="0"/>
              <a:t>Inzicht;</a:t>
            </a:r>
          </a:p>
          <a:p>
            <a:r>
              <a:rPr lang="nl-NL" dirty="0" smtClean="0"/>
              <a:t>Nieuwsgierigheid.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voor 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Aan het einde van deze bijeenkomst…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…geef je voorbeelden van attributies, zoals gegeven door jouw leerlingen</a:t>
            </a:r>
            <a:r>
              <a:rPr lang="nl-NL" dirty="0"/>
              <a:t> </a:t>
            </a:r>
            <a:r>
              <a:rPr lang="nl-NL" dirty="0" smtClean="0"/>
              <a:t>/ studenten.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…beargumenteer je hoe jij attributiebias voorkomt bij jouw leerlingen / studenten.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…beschrijf je de regulaties binnen de ZDT van </a:t>
            </a:r>
            <a:r>
              <a:rPr lang="nl-NL" dirty="0" err="1" smtClean="0"/>
              <a:t>Deci</a:t>
            </a:r>
            <a:r>
              <a:rPr lang="nl-NL" dirty="0" smtClean="0"/>
              <a:t> en Ryan.</a:t>
            </a:r>
          </a:p>
          <a:p>
            <a:pPr marL="457200" indent="-457200">
              <a:buFont typeface="+mj-lt"/>
              <a:buAutoNum type="arabicPeriod"/>
            </a:pPr>
            <a:r>
              <a:rPr lang="nl-NL" smtClean="0"/>
              <a:t>…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 smtClean="0"/>
              <a:t>Regulaties binnen de ZDT:</a:t>
            </a:r>
          </a:p>
          <a:p>
            <a:pPr marL="0" indent="0">
              <a:buNone/>
            </a:pPr>
            <a:r>
              <a:rPr lang="nl-NL" b="1" dirty="0" smtClean="0"/>
              <a:t>Control – </a:t>
            </a:r>
            <a:r>
              <a:rPr lang="nl-NL" b="1" dirty="0" err="1" smtClean="0"/>
              <a:t>georienteerden</a:t>
            </a:r>
            <a:r>
              <a:rPr lang="nl-NL" b="1" dirty="0"/>
              <a:t> </a:t>
            </a:r>
            <a:r>
              <a:rPr lang="nl-NL" dirty="0" smtClean="0"/>
              <a:t>(extrinsiek gemotiveerd): vragen om duidelijkheid en sturing!</a:t>
            </a:r>
          </a:p>
          <a:p>
            <a:r>
              <a:rPr lang="nl-NL" i="1" dirty="0" smtClean="0"/>
              <a:t>Externe regulatie: </a:t>
            </a:r>
            <a:r>
              <a:rPr lang="nl-NL" dirty="0" smtClean="0"/>
              <a:t>druk van buitenaf</a:t>
            </a:r>
          </a:p>
          <a:p>
            <a:r>
              <a:rPr lang="nl-NL" i="1" dirty="0" err="1" smtClean="0"/>
              <a:t>Geïntrojecteerde</a:t>
            </a:r>
            <a:r>
              <a:rPr lang="nl-NL" i="1" dirty="0" smtClean="0"/>
              <a:t> regulatie:</a:t>
            </a:r>
            <a:r>
              <a:rPr lang="nl-NL" dirty="0" smtClean="0"/>
              <a:t> druk van binnenuit</a:t>
            </a:r>
          </a:p>
          <a:p>
            <a:r>
              <a:rPr lang="nl-NL" i="1" dirty="0" smtClean="0"/>
              <a:t>Geïdentificeerde regulatie: </a:t>
            </a:r>
            <a:r>
              <a:rPr lang="nl-NL" dirty="0" smtClean="0"/>
              <a:t>nog geen optimale congruentie tussen externe doelen en de eigen overtuigingen en waarden.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Gaat vaak gepaard met gevoel van stress, druk…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Autonomie – </a:t>
            </a:r>
            <a:r>
              <a:rPr lang="nl-NL" b="1" dirty="0" err="1" smtClean="0"/>
              <a:t>geörienteerden</a:t>
            </a:r>
            <a:r>
              <a:rPr lang="nl-NL" dirty="0"/>
              <a:t> </a:t>
            </a:r>
            <a:r>
              <a:rPr lang="nl-NL" dirty="0" smtClean="0"/>
              <a:t>(extrinsiek – intrinsiek):</a:t>
            </a:r>
          </a:p>
          <a:p>
            <a:pPr marL="0" indent="0">
              <a:buNone/>
            </a:pPr>
            <a:r>
              <a:rPr lang="nl-NL" dirty="0" smtClean="0"/>
              <a:t>Actief en creatief, reguleren hun gedrag op basis van eigen interesses en </a:t>
            </a:r>
            <a:r>
              <a:rPr lang="nl-NL" i="1" dirty="0" smtClean="0"/>
              <a:t>zelf onderschreven </a:t>
            </a:r>
            <a:r>
              <a:rPr lang="nl-NL" dirty="0" smtClean="0"/>
              <a:t>waarden…</a:t>
            </a:r>
          </a:p>
          <a:p>
            <a:r>
              <a:rPr lang="nl-NL" i="1" dirty="0" smtClean="0"/>
              <a:t>Geïntegreerde regulatie </a:t>
            </a:r>
            <a:r>
              <a:rPr lang="nl-NL" dirty="0" smtClean="0"/>
              <a:t>(extrinsiek): hier wél optimale congruentie tussen externe doelen en de eigen overtuigingen en waarden.</a:t>
            </a:r>
          </a:p>
          <a:p>
            <a:r>
              <a:rPr lang="nl-NL" i="1" dirty="0" smtClean="0"/>
              <a:t>Intrinsieke regulatie </a:t>
            </a:r>
            <a:r>
              <a:rPr lang="nl-NL" dirty="0" smtClean="0"/>
              <a:t>(intrinsiek): plezier hebben in de taak, niet uit zijn op beloning.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Gaat gepaard met gevoel van welbevinden.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pic>
        <p:nvPicPr>
          <p:cNvPr id="5" name="RlFuZcSds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1628800"/>
            <a:ext cx="7341610" cy="4129656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i="1" dirty="0" smtClean="0"/>
              <a:t>affectief geheugen </a:t>
            </a:r>
            <a:r>
              <a:rPr lang="nl-NL" dirty="0" smtClean="0"/>
              <a:t>speelt een belangrijke rol binnen deze motivatietheorie: emoties (en dan vooral angst) bepalen voor een groot deel het type regulatie, aangezien het een directe invloed heeft op </a:t>
            </a:r>
            <a:r>
              <a:rPr lang="nl-NL" i="1" dirty="0" smtClean="0"/>
              <a:t>competentie</a:t>
            </a:r>
            <a:r>
              <a:rPr lang="nl-NL" dirty="0" smtClean="0"/>
              <a:t> en </a:t>
            </a:r>
            <a:r>
              <a:rPr lang="nl-NL" i="1" dirty="0" smtClean="0"/>
              <a:t>autonomie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4032448" cy="267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Locus of Control </a:t>
            </a:r>
            <a:r>
              <a:rPr lang="nl-NL" dirty="0" smtClean="0"/>
              <a:t>(</a:t>
            </a:r>
            <a:r>
              <a:rPr lang="nl-NL" i="1" dirty="0" smtClean="0"/>
              <a:t>Rotter, 1966</a:t>
            </a:r>
            <a:r>
              <a:rPr lang="nl-NL" dirty="0" smtClean="0"/>
              <a:t>):</a:t>
            </a:r>
          </a:p>
          <a:p>
            <a:pPr marL="0" indent="0">
              <a:buNone/>
            </a:pPr>
            <a:r>
              <a:rPr lang="nl-NL" dirty="0" smtClean="0"/>
              <a:t>De mate waarin men de eigen situatie kan beheersen, ook de </a:t>
            </a:r>
            <a:r>
              <a:rPr lang="nl-NL" i="1" dirty="0" err="1" smtClean="0"/>
              <a:t>beheersingoriëntatie</a:t>
            </a:r>
            <a:r>
              <a:rPr lang="nl-NL" dirty="0" smtClean="0"/>
              <a:t> genoemd.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u="sng" dirty="0" smtClean="0"/>
              <a:t>Een externe </a:t>
            </a:r>
            <a:r>
              <a:rPr lang="nl-NL" i="1" u="sng" dirty="0" err="1" smtClean="0"/>
              <a:t>LoC</a:t>
            </a:r>
            <a:r>
              <a:rPr lang="nl-NL" i="1" dirty="0" smtClean="0"/>
              <a:t>: </a:t>
            </a:r>
            <a:r>
              <a:rPr lang="nl-NL" dirty="0" smtClean="0"/>
              <a:t>men vindt dat de situatie is bepaald door geluk, toeval, anderen (docenten…) of niet-controleerbare omgevingsfactoren.</a:t>
            </a:r>
          </a:p>
          <a:p>
            <a:pPr marL="0" indent="0">
              <a:buNone/>
            </a:pPr>
            <a:r>
              <a:rPr lang="nl-NL" i="1" u="sng" dirty="0" smtClean="0"/>
              <a:t>Een interne </a:t>
            </a:r>
            <a:r>
              <a:rPr lang="nl-NL" i="1" u="sng" dirty="0" err="1" smtClean="0"/>
              <a:t>LoC</a:t>
            </a:r>
            <a:r>
              <a:rPr lang="nl-NL" i="1" u="sng" dirty="0" smtClean="0"/>
              <a:t>:</a:t>
            </a:r>
            <a:r>
              <a:rPr lang="nl-NL" dirty="0" smtClean="0"/>
              <a:t> men vindt dat de situatie bepaald is door eigen gedrag, eigen keuzes.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Zelfdeterminatietheorie van </a:t>
            </a:r>
            <a:r>
              <a:rPr lang="nl-NL" dirty="0" err="1" smtClean="0"/>
              <a:t>Deci</a:t>
            </a:r>
            <a:r>
              <a:rPr lang="nl-NL" dirty="0" smtClean="0"/>
              <a:t> en Ryan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u="sng" dirty="0" smtClean="0"/>
              <a:t>Jij als docent:</a:t>
            </a:r>
          </a:p>
          <a:p>
            <a:r>
              <a:rPr lang="nl-NL" dirty="0" smtClean="0"/>
              <a:t>Geef uitdagende opdrachten;</a:t>
            </a:r>
          </a:p>
          <a:p>
            <a:r>
              <a:rPr lang="nl-NL" dirty="0" smtClean="0"/>
              <a:t>Lok nieuwsgierigheid uit: gebruik nieuwe begrippen…;</a:t>
            </a:r>
          </a:p>
          <a:p>
            <a:r>
              <a:rPr lang="nl-NL" dirty="0" smtClean="0"/>
              <a:t>Vermijd het </a:t>
            </a:r>
            <a:r>
              <a:rPr lang="nl-NL" i="1" dirty="0" smtClean="0"/>
              <a:t>dreigen</a:t>
            </a:r>
            <a:r>
              <a:rPr lang="nl-NL" dirty="0" smtClean="0"/>
              <a:t> met deadlines;</a:t>
            </a:r>
          </a:p>
          <a:p>
            <a:r>
              <a:rPr lang="nl-NL" dirty="0" smtClean="0"/>
              <a:t>Vermijd een continu controlerende houding;</a:t>
            </a:r>
          </a:p>
          <a:p>
            <a:r>
              <a:rPr lang="nl-NL" dirty="0" smtClean="0"/>
              <a:t>Geef één – op – één feedback op ‘makkelijke taken’ als een student dat verwacht (plan momenten in). Geef één – op – één feedback op ‘moeilijke taken’ als een student dat niet verwacht.</a:t>
            </a:r>
          </a:p>
          <a:p>
            <a:r>
              <a:rPr lang="nl-NL" dirty="0" smtClean="0"/>
              <a:t>Geef beloningen die aangepast zijn aan de mate waarop prestatie voldoet aan verwachtingen;</a:t>
            </a:r>
          </a:p>
          <a:p>
            <a:r>
              <a:rPr lang="nl-NL" dirty="0" smtClean="0"/>
              <a:t>Beloningen houden rekening met voortgang van de lerende: er mag differentieel beloond worden voor gelijke prestaties.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kun je nu met al deze informatie…?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15044" cy="3816424"/>
          </a:xfrm>
        </p:spPr>
      </p:pic>
    </p:spTree>
    <p:extLst>
      <p:ext uri="{BB962C8B-B14F-4D97-AF65-F5344CB8AC3E}">
        <p14:creationId xmlns:p14="http://schemas.microsoft.com/office/powerpoint/2010/main" val="2797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en Tops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53" y="1418167"/>
            <a:ext cx="5993294" cy="433605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 like Mike…</a:t>
            </a:r>
            <a:endParaRPr lang="nl-NL" dirty="0"/>
          </a:p>
        </p:txBody>
      </p:sp>
      <p:pic>
        <p:nvPicPr>
          <p:cNvPr id="5" name="9zSVu76AX3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387" y="1556792"/>
            <a:ext cx="7287226" cy="409906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8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 like Mike…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3" y="1418167"/>
            <a:ext cx="7368554" cy="4126390"/>
          </a:xfrm>
        </p:spPr>
      </p:pic>
    </p:spTree>
    <p:extLst>
      <p:ext uri="{BB962C8B-B14F-4D97-AF65-F5344CB8AC3E}">
        <p14:creationId xmlns:p14="http://schemas.microsoft.com/office/powerpoint/2010/main" val="42700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8" y="1772816"/>
            <a:ext cx="8727244" cy="324448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1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 smtClean="0"/>
              <a:t>Attributies:</a:t>
            </a:r>
          </a:p>
          <a:p>
            <a:pPr marL="0" indent="0" algn="ctr">
              <a:buNone/>
            </a:pPr>
            <a:r>
              <a:rPr lang="nl-NL" i="1" dirty="0" smtClean="0"/>
              <a:t>Gepercipieerde</a:t>
            </a:r>
            <a:r>
              <a:rPr lang="nl-NL" dirty="0" smtClean="0"/>
              <a:t> redenen die aangevoerd worden om het eigen succes of falen te verklaren.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 smtClean="0"/>
              <a:t>Gepercipieerd</a:t>
            </a:r>
            <a:r>
              <a:rPr lang="nl-NL" dirty="0" smtClean="0"/>
              <a:t>, omdat het </a:t>
            </a:r>
            <a:r>
              <a:rPr lang="nl-NL" i="1" u="sng" dirty="0" smtClean="0"/>
              <a:t>niet</a:t>
            </a:r>
            <a:r>
              <a:rPr lang="nl-NL" dirty="0" smtClean="0"/>
              <a:t> gaat om wat feitelijk juist is, maar de reden die het individu vindt dat gegeven kan worden.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attributietheorie (</a:t>
            </a:r>
            <a:r>
              <a:rPr lang="nl-NL" dirty="0" err="1" smtClean="0"/>
              <a:t>Weiner</a:t>
            </a:r>
            <a:r>
              <a:rPr lang="nl-NL" dirty="0" smtClean="0"/>
              <a:t>) is een cognitieve benadering </a:t>
            </a:r>
            <a:r>
              <a:rPr lang="nl-NL" u="sng" dirty="0" smtClean="0"/>
              <a:t>van motivatie en is gebaseerd op de volgende assumpties: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individu (lerende) nemen </a:t>
            </a:r>
            <a:r>
              <a:rPr lang="nl-NL" i="1" dirty="0" smtClean="0"/>
              <a:t>rationele</a:t>
            </a:r>
            <a:r>
              <a:rPr lang="nl-NL" dirty="0" smtClean="0"/>
              <a:t> en </a:t>
            </a:r>
            <a:r>
              <a:rPr lang="nl-NL" i="1" dirty="0" smtClean="0"/>
              <a:t>bewuste </a:t>
            </a:r>
            <a:r>
              <a:rPr lang="nl-NL" dirty="0" smtClean="0"/>
              <a:t>beslissingen. Het individu richt zijn gedrag van doelen die gericht zijn op het begrijpen en beheersen van de eigen wereld.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individu (lerende) probeert de beïnvloedende omgeving en wat oorzakelijk houdt met het eigen gedrag te begrijpen.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Ordening van attributies in drie dimensies: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De stabiliteit van de factoren;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De mate waarin factoren intern of extern gecontroleerd kunnen worden (locus of Control);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De mate waarin factoren controleerbaar zijn door de lerende.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Attributietheorie van </a:t>
            </a:r>
            <a:r>
              <a:rPr lang="nl-NL" dirty="0" err="1" smtClean="0"/>
              <a:t>Weiner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317449" cy="3092134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ntys huisstij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1045</Words>
  <Application>Microsoft Office PowerPoint</Application>
  <PresentationFormat>Diavoorstelling (4:3)</PresentationFormat>
  <Paragraphs>138</Paragraphs>
  <Slides>27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Fontys Frutiger</vt:lpstr>
      <vt:lpstr>Geneva</vt:lpstr>
      <vt:lpstr>1_Blank</vt:lpstr>
      <vt:lpstr>1_Fontys huisstijl</vt:lpstr>
      <vt:lpstr>4_Blank</vt:lpstr>
      <vt:lpstr>5_Blank</vt:lpstr>
      <vt:lpstr>Motivatie (2)   Bijeenkomst 6   </vt:lpstr>
      <vt:lpstr>Doelen voor vandaag</vt:lpstr>
      <vt:lpstr>Be like Mike…</vt:lpstr>
      <vt:lpstr>Be like Mike…</vt:lpstr>
      <vt:lpstr>Attributietheorie van Weiner</vt:lpstr>
      <vt:lpstr>Attributietheorie van Weiner</vt:lpstr>
      <vt:lpstr>Attributietheorie van Weiner</vt:lpstr>
      <vt:lpstr>Attributietheorie van Weiner</vt:lpstr>
      <vt:lpstr>Attributietheorie van Weiner</vt:lpstr>
      <vt:lpstr>Attributietheorie van Weiner</vt:lpstr>
      <vt:lpstr>Attributietheorie van Weiner</vt:lpstr>
      <vt:lpstr>Attributietheorie van Weiner</vt:lpstr>
      <vt:lpstr>Attributietheorie van Weiner</vt:lpstr>
      <vt:lpstr>Attributietheorie van Weiner</vt:lpstr>
      <vt:lpstr>Wat motiveerde jou vroeger op school? </vt:lpstr>
      <vt:lpstr> Als een leerling ‘gemotiveerd’ is, wat doet de leerling dan?  </vt:lpstr>
      <vt:lpstr>Zelfdeterminatietheorie van Deci en Ryan</vt:lpstr>
      <vt:lpstr>Zelfdeterminatietheorie van Deci en Ryan</vt:lpstr>
      <vt:lpstr>Zelfdeterminatietheorie van Deci en Ryan</vt:lpstr>
      <vt:lpstr>Zelfdeterminatietheorie van Deci en Ryan</vt:lpstr>
      <vt:lpstr>Zelfdeterminatietheorie van Deci en Ryan</vt:lpstr>
      <vt:lpstr>Zelfdeterminatietheorie van Deci en Ryan</vt:lpstr>
      <vt:lpstr>Zelfdeterminatietheorie van Deci en Ryan</vt:lpstr>
      <vt:lpstr>Zelfdeterminatietheorie van Deci en Ryan</vt:lpstr>
      <vt:lpstr>Zelfdeterminatietheorie van Deci en Ryan</vt:lpstr>
      <vt:lpstr>Wat kun je nu met al deze informatie…?</vt:lpstr>
      <vt:lpstr>Tips en Tops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Ethiek   PTH - Blok 3   Sjors van der Heide  s.vanderheide@fontys.nl</dc:title>
  <dc:creator>Heide,Sjors S van der</dc:creator>
  <cp:lastModifiedBy>Broek,Adrian A.J. van den</cp:lastModifiedBy>
  <cp:revision>188</cp:revision>
  <dcterms:created xsi:type="dcterms:W3CDTF">2015-02-22T09:13:38Z</dcterms:created>
  <dcterms:modified xsi:type="dcterms:W3CDTF">2019-05-06T09:51:48Z</dcterms:modified>
</cp:coreProperties>
</file>