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5" r:id="rId3"/>
    <p:sldMasterId id="214748373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5" r:id="rId16"/>
    <p:sldId id="306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4571" autoAdjust="0"/>
  </p:normalViewPr>
  <p:slideViewPr>
    <p:cSldViewPr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15-4-2019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15-4-2019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4C9008-6D53-5049-B516-F0DE16816FD9}" type="datetime1">
              <a:rPr lang="nl-NL" smtClean="0">
                <a:solidFill>
                  <a:prstClr val="black"/>
                </a:solidFill>
              </a:rPr>
              <a:pPr/>
              <a:t>15-4-2019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95DA3A-915F-4D4C-A97C-252687C1E63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40901 sheets PP breedbe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8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5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67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901 sheets PP breedbeel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73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blad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40901 sheets PP breedbeel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291" cy="6858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300671" y="6356354"/>
            <a:ext cx="2719133" cy="366183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5" y="6356354"/>
            <a:ext cx="1610267" cy="3661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72537"/>
            <a:ext cx="8229600" cy="244968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122109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7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2"/>
            <a:ext cx="1468438" cy="14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1"/>
            <a:ext cx="5334000" cy="361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9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362_00_002_FONTYS_DENK_GROTER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2000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00050"/>
            <a:ext cx="53340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0487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7086600" cy="46085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7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34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9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 bwMode="auto">
          <a:xfrm>
            <a:off x="1193800" y="12954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srgbClr val="FFFFFF"/>
              </a:solidFill>
              <a:cs typeface="Geneva" charset="-128"/>
            </a:endParaRPr>
          </a:p>
        </p:txBody>
      </p:sp>
      <p:pic>
        <p:nvPicPr>
          <p:cNvPr id="5" name="Picture 9" descr="VIN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FONTYS_LOGO_PAAR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6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362_00_002_FONTYS_DENK_GROTER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01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400800" cy="1009650"/>
          </a:xfrm>
          <a:prstGeom prst="rect">
            <a:avLst/>
          </a:prstGeom>
        </p:spPr>
        <p:txBody>
          <a:bodyPr rIns="0" anchor="b"/>
          <a:lstStyle>
            <a:lvl1pPr>
              <a:defRPr sz="3200">
                <a:solidFill>
                  <a:srgbClr val="6633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914400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>
                <a:solidFill>
                  <a:srgbClr val="66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6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53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9939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3859940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60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714131"/>
            <a:ext cx="4040188" cy="3949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714131"/>
            <a:ext cx="4041775" cy="3949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95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10988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heet breedbeeld PPT-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1291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3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6173788"/>
            <a:ext cx="487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7" y="6189316"/>
            <a:ext cx="829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6149A4C-FF88-4BD5-9F00-E822CED6800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CBD93-3318-4B48-B3BC-79E8361AB13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273424"/>
            <a:ext cx="8075240" cy="4107904"/>
          </a:xfrm>
        </p:spPr>
        <p:txBody>
          <a:bodyPr/>
          <a:lstStyle/>
          <a:p>
            <a:pPr algn="ctr"/>
            <a:r>
              <a:rPr lang="nl-NL" sz="6000" dirty="0" smtClean="0"/>
              <a:t>Motivatie (1)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Bijeenkomst </a:t>
            </a:r>
            <a:r>
              <a:rPr lang="nl-NL" i="1" dirty="0"/>
              <a:t>5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8225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Expectancies</a:t>
            </a:r>
            <a:r>
              <a:rPr lang="nl-NL" dirty="0" smtClean="0"/>
              <a:t> + </a:t>
            </a:r>
            <a:r>
              <a:rPr lang="nl-NL" dirty="0" err="1" smtClean="0"/>
              <a:t>values</a:t>
            </a:r>
            <a:r>
              <a:rPr lang="nl-NL" dirty="0" smtClean="0"/>
              <a:t> = </a:t>
            </a:r>
            <a:r>
              <a:rPr lang="nl-NL" i="1" dirty="0" err="1" smtClean="0"/>
              <a:t>beliefs</a:t>
            </a:r>
            <a:endParaRPr lang="nl-NL" i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06" y="1700808"/>
            <a:ext cx="6138987" cy="3853194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Belief - clusters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/>
          <a:lstStyle/>
          <a:p>
            <a:r>
              <a:rPr lang="nl-NL" b="1" u="sng" dirty="0" smtClean="0"/>
              <a:t>Het affectief geheugen:</a:t>
            </a:r>
            <a:r>
              <a:rPr lang="nl-NL" b="1" dirty="0" smtClean="0"/>
              <a:t> </a:t>
            </a:r>
            <a:r>
              <a:rPr lang="nl-NL" dirty="0" smtClean="0"/>
              <a:t>de herinnering aan ervaringen hebben invloed op de succesverwachting en waarde die men aan de taak hecht.</a:t>
            </a:r>
          </a:p>
          <a:p>
            <a:r>
              <a:rPr lang="nl-NL" b="1" u="sng" dirty="0" smtClean="0"/>
              <a:t>Doelen:</a:t>
            </a:r>
            <a:r>
              <a:rPr lang="nl-NL" b="1" dirty="0" smtClean="0"/>
              <a:t> </a:t>
            </a:r>
            <a:r>
              <a:rPr lang="nl-NL" dirty="0" smtClean="0"/>
              <a:t>korte en lange termijndoelen. Deze doelen staan </a:t>
            </a:r>
            <a:r>
              <a:rPr lang="nl-NL" i="1" dirty="0" smtClean="0"/>
              <a:t>niet</a:t>
            </a:r>
            <a:r>
              <a:rPr lang="nl-NL" dirty="0" smtClean="0"/>
              <a:t> gelijk aan gedragsdoelen die relevant zijn voor het uitvoeren van een taak.</a:t>
            </a:r>
          </a:p>
          <a:p>
            <a:r>
              <a:rPr lang="nl-NL" b="1" u="sng" dirty="0" smtClean="0"/>
              <a:t>Competentieonderdelen en zelfconcept:</a:t>
            </a:r>
            <a:r>
              <a:rPr lang="nl-NL" b="1" dirty="0" smtClean="0"/>
              <a:t> </a:t>
            </a:r>
            <a:r>
              <a:rPr lang="nl-NL" dirty="0" smtClean="0"/>
              <a:t>zelfbeeld en zelfbeoordelingen bepalen verwachtingen en waarden.</a:t>
            </a:r>
          </a:p>
          <a:p>
            <a:r>
              <a:rPr lang="nl-NL" b="1" u="sng" dirty="0" smtClean="0"/>
              <a:t>Perceptie van de moeilijkheid van de taak</a:t>
            </a:r>
            <a:r>
              <a:rPr lang="nl-NL" b="1" dirty="0" smtClean="0"/>
              <a:t>: </a:t>
            </a:r>
            <a:r>
              <a:rPr lang="nl-NL" dirty="0" smtClean="0"/>
              <a:t>inschatting van de inspanning, op basis van eerdere ervaringen.</a:t>
            </a:r>
            <a:endParaRPr lang="nl-NL" b="1" u="sng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Beliefs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err="1" smtClean="0"/>
              <a:t>Beliefs</a:t>
            </a:r>
            <a:r>
              <a:rPr lang="nl-NL" b="1" u="sng" dirty="0" smtClean="0"/>
              <a:t> worden beïnvloed door intern cognitieve processen: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</a:t>
            </a:r>
            <a:r>
              <a:rPr lang="nl-NL" b="1" u="sng" dirty="0" smtClean="0"/>
              <a:t>perceptie</a:t>
            </a:r>
            <a:r>
              <a:rPr lang="nl-NL" dirty="0" smtClean="0"/>
              <a:t> en </a:t>
            </a:r>
            <a:r>
              <a:rPr lang="nl-NL" b="1" u="sng" dirty="0" smtClean="0"/>
              <a:t>interpretatie</a:t>
            </a:r>
            <a:r>
              <a:rPr lang="nl-NL" dirty="0" smtClean="0"/>
              <a:t> van wat in de </a:t>
            </a:r>
            <a:r>
              <a:rPr lang="nl-NL" b="1" u="sng" dirty="0" smtClean="0"/>
              <a:t>sociale omgeving</a:t>
            </a:r>
            <a:r>
              <a:rPr lang="nl-NL" dirty="0" smtClean="0"/>
              <a:t> een rol speelt bij de uitvoering van de taak.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u="sng" dirty="0" smtClean="0"/>
              <a:t>Attributies:</a:t>
            </a:r>
            <a:r>
              <a:rPr lang="nl-NL" b="1" dirty="0" smtClean="0"/>
              <a:t> </a:t>
            </a:r>
            <a:r>
              <a:rPr lang="nl-NL" dirty="0" smtClean="0"/>
              <a:t>dit zijn veronderstelde oorzaken van mogelijk goed of slecht presteren (interne en externe factoren).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Beliefs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De externe sociale en culturele setting is </a:t>
            </a:r>
            <a:r>
              <a:rPr lang="nl-NL" b="1" i="1" u="sng" dirty="0" smtClean="0"/>
              <a:t>bepalend</a:t>
            </a:r>
            <a:r>
              <a:rPr lang="nl-NL" b="1" u="sng" dirty="0" smtClean="0"/>
              <a:t> voor de interne processen en variabelen bij de lerende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Wat vinden ouders, </a:t>
            </a:r>
            <a:r>
              <a:rPr lang="nl-NL" dirty="0" err="1" smtClean="0"/>
              <a:t>peers</a:t>
            </a:r>
            <a:r>
              <a:rPr lang="nl-NL" dirty="0" smtClean="0"/>
              <a:t>, andere volwassen in het eigen culturele milieu van leren, schoolprestaties en opvoeding?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Hoe werd eerder gereageerd op schoolprestaties?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nu met al deze informatie…?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15044" cy="3816424"/>
          </a:xfrm>
        </p:spPr>
      </p:pic>
    </p:spTree>
    <p:extLst>
      <p:ext uri="{BB962C8B-B14F-4D97-AF65-F5344CB8AC3E}">
        <p14:creationId xmlns:p14="http://schemas.microsoft.com/office/powerpoint/2010/main" val="2797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</a:t>
            </a:r>
            <a:r>
              <a:rPr lang="nl-NL" dirty="0" smtClean="0"/>
              <a:t>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b="1" dirty="0" smtClean="0"/>
              <a:t>Motivatie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en Tops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53" y="1418167"/>
            <a:ext cx="5993294" cy="433605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voor 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Aan het einde van deze bijeenkomst…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…beschrijf je het </a:t>
            </a:r>
            <a:r>
              <a:rPr lang="nl-NL" dirty="0" err="1" smtClean="0"/>
              <a:t>Pygmalion</a:t>
            </a:r>
            <a:r>
              <a:rPr lang="nl-NL" dirty="0" smtClean="0"/>
              <a:t> effect en de praktische waarde ervan;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…beschrijf je ‘verwachtingen’ volgens de EVT van Wigfield &amp; </a:t>
            </a:r>
            <a:r>
              <a:rPr lang="nl-NL" dirty="0" err="1" smtClean="0"/>
              <a:t>Eccles</a:t>
            </a:r>
            <a:r>
              <a:rPr lang="nl-NL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…beschrijf je ‘waarden’ volgens de EVT van Wigfield &amp; </a:t>
            </a:r>
            <a:r>
              <a:rPr lang="nl-NL" dirty="0" err="1" smtClean="0"/>
              <a:t>Eccles</a:t>
            </a:r>
            <a:r>
              <a:rPr lang="nl-NL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…onderbouw je de praktische waarde van de EVT voor jou als docent.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 smtClean="0"/>
              <a:t>Pygmalion</a:t>
            </a:r>
            <a:r>
              <a:rPr lang="nl-NL" dirty="0" smtClean="0"/>
              <a:t> effect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904656" cy="444559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/>
              <a:t>P</a:t>
            </a:r>
            <a:r>
              <a:rPr lang="nl-NL" dirty="0" err="1" smtClean="0"/>
              <a:t>ygmalion</a:t>
            </a:r>
            <a:r>
              <a:rPr lang="nl-NL" dirty="0" smtClean="0"/>
              <a:t> 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20097"/>
            <a:ext cx="5715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Motivatie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3" y="1988840"/>
            <a:ext cx="8243674" cy="288032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5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err="1" smtClean="0"/>
              <a:t>Expectancy</a:t>
            </a:r>
            <a:r>
              <a:rPr lang="nl-NL" sz="4000" dirty="0" smtClean="0"/>
              <a:t> – Value </a:t>
            </a:r>
            <a:r>
              <a:rPr lang="nl-NL" sz="4000" dirty="0" err="1" smtClean="0"/>
              <a:t>theory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85" y="1632619"/>
            <a:ext cx="6252430" cy="429133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Expectancy</a:t>
            </a:r>
            <a:r>
              <a:rPr lang="nl-NL" dirty="0" smtClean="0"/>
              <a:t> – Value </a:t>
            </a:r>
            <a:r>
              <a:rPr lang="nl-NL" sz="1600" i="1" dirty="0" smtClean="0"/>
              <a:t>(Wigfield &amp; </a:t>
            </a:r>
            <a:r>
              <a:rPr lang="nl-NL" sz="1600" i="1" dirty="0" err="1" smtClean="0"/>
              <a:t>Eccles</a:t>
            </a:r>
            <a:r>
              <a:rPr lang="nl-NL" sz="1600" i="1" dirty="0" smtClean="0"/>
              <a:t>)</a:t>
            </a:r>
            <a:endParaRPr lang="nl-NL" sz="16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Gerelateerd aan taken en gedrag.</a:t>
            </a:r>
          </a:p>
          <a:p>
            <a:endParaRPr lang="nl-NL" dirty="0" smtClean="0"/>
          </a:p>
          <a:p>
            <a:r>
              <a:rPr lang="nl-NL" b="1" i="1" dirty="0" smtClean="0"/>
              <a:t>Verwachtingen</a:t>
            </a:r>
            <a:r>
              <a:rPr lang="nl-NL" dirty="0" smtClean="0"/>
              <a:t>: de inschatting die men heeft om een taak succesvol uit te voeren.</a:t>
            </a:r>
          </a:p>
          <a:p>
            <a:endParaRPr lang="nl-NL" dirty="0"/>
          </a:p>
          <a:p>
            <a:r>
              <a:rPr lang="nl-NL" b="1" i="1" dirty="0" smtClean="0"/>
              <a:t>De waarde die men hecht aan de taak</a:t>
            </a:r>
            <a:r>
              <a:rPr lang="nl-NL" dirty="0" smtClean="0"/>
              <a:t>: welke directe en indirecte voordelen kan het uitvoeren van de taak opleveren?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Expectancy</a:t>
            </a:r>
            <a:r>
              <a:rPr lang="nl-NL" dirty="0" smtClean="0"/>
              <a:t> – Value </a:t>
            </a:r>
            <a:r>
              <a:rPr lang="nl-NL" dirty="0" err="1" smtClean="0"/>
              <a:t>theory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i="1" dirty="0" smtClean="0"/>
              <a:t>inschatting van de waarde </a:t>
            </a:r>
            <a:r>
              <a:rPr lang="nl-NL" dirty="0" smtClean="0"/>
              <a:t>van de taak én </a:t>
            </a:r>
            <a:r>
              <a:rPr lang="nl-NL" i="1" dirty="0" smtClean="0"/>
              <a:t>de verwachting over het al dan niet succesvol kunnen uitvoeren van een taak</a:t>
            </a:r>
            <a:r>
              <a:rPr lang="nl-NL" dirty="0" smtClean="0"/>
              <a:t>, bepalen het gedrag.</a:t>
            </a:r>
          </a:p>
          <a:p>
            <a:endParaRPr lang="nl-NL" b="1" u="sng" dirty="0"/>
          </a:p>
          <a:p>
            <a:pPr marL="0" indent="0">
              <a:buNone/>
            </a:pPr>
            <a:r>
              <a:rPr lang="nl-NL" b="1" u="sng" dirty="0" smtClean="0"/>
              <a:t>Waarde van de taak: 4 typen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belang van de taak (</a:t>
            </a:r>
            <a:r>
              <a:rPr lang="nl-NL" dirty="0" err="1" smtClean="0"/>
              <a:t>importance</a:t>
            </a:r>
            <a:r>
              <a:rPr lang="nl-NL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intrinsieke waarde van de taak;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nuttigheidswaarde van het uitvoeren van de taak;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inschatting van de kosten / inspanningen.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Vier typen 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b="1" u="sng" dirty="0" smtClean="0"/>
              <a:t>Het belang van de taak (</a:t>
            </a:r>
            <a:r>
              <a:rPr lang="nl-NL" b="1" u="sng" dirty="0" err="1" smtClean="0"/>
              <a:t>importance</a:t>
            </a:r>
            <a:r>
              <a:rPr lang="nl-NL" b="1" u="sng" dirty="0" smtClean="0"/>
              <a:t>): </a:t>
            </a:r>
            <a:r>
              <a:rPr lang="nl-NL" dirty="0" smtClean="0"/>
              <a:t>de mate waarin het goed functioneren op een taak in direct verband staat met het functioneren van de lerende.</a:t>
            </a:r>
          </a:p>
          <a:p>
            <a:r>
              <a:rPr lang="nl-NL" b="1" u="sng" dirty="0" smtClean="0"/>
              <a:t>De intrinsieke waarde van de taak:</a:t>
            </a:r>
            <a:r>
              <a:rPr lang="nl-NL" dirty="0" smtClean="0"/>
              <a:t> het plezier dat het uitvoeren van een taak met zich mee kan brengen.</a:t>
            </a:r>
          </a:p>
          <a:p>
            <a:r>
              <a:rPr lang="nl-NL" b="1" u="sng" dirty="0" smtClean="0"/>
              <a:t>De nuttigheidswaarde van het uitvoeren van de taak, </a:t>
            </a:r>
            <a:r>
              <a:rPr lang="nl-NL" dirty="0" smtClean="0"/>
              <a:t>verwijst naar de relevantie van de taak voor later studiesucces of het beter uitvoeren van beroepstaken.</a:t>
            </a:r>
          </a:p>
          <a:p>
            <a:r>
              <a:rPr lang="nl-NL" b="1" u="sng" dirty="0" smtClean="0"/>
              <a:t>De ingeschatte kosten</a:t>
            </a:r>
            <a:r>
              <a:rPr lang="nl-NL" dirty="0" smtClean="0"/>
              <a:t>: inschatting van de inspanning, moeite die het uitvoeren van de taak met zich meebrengt.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ntys 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507</Words>
  <Application>Microsoft Office PowerPoint</Application>
  <PresentationFormat>Diavoorstelling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Fontys Frutiger</vt:lpstr>
      <vt:lpstr>Geneva</vt:lpstr>
      <vt:lpstr>1_Blank</vt:lpstr>
      <vt:lpstr>1_Fontys huisstijl</vt:lpstr>
      <vt:lpstr>4_Blank</vt:lpstr>
      <vt:lpstr>5_Blank</vt:lpstr>
      <vt:lpstr>Motivatie (1)   Bijeenkomst 5   </vt:lpstr>
      <vt:lpstr>Doelen voor vandaag</vt:lpstr>
      <vt:lpstr>Het Pygmalion effect</vt:lpstr>
      <vt:lpstr>Het Pygmalion effect</vt:lpstr>
      <vt:lpstr>Motivatie</vt:lpstr>
      <vt:lpstr>Expectancy – Value theory</vt:lpstr>
      <vt:lpstr>Expectancy – Value (Wigfield &amp; Eccles)</vt:lpstr>
      <vt:lpstr>Expectancy – Value theory</vt:lpstr>
      <vt:lpstr>Vier typen waarden</vt:lpstr>
      <vt:lpstr>Expectancies + values = beliefs</vt:lpstr>
      <vt:lpstr>Belief - clusters</vt:lpstr>
      <vt:lpstr>Beliefs</vt:lpstr>
      <vt:lpstr>Beliefs</vt:lpstr>
      <vt:lpstr>Wat kun je nu met al deze informatie…?</vt:lpstr>
      <vt:lpstr>Volgende bijeenkomst</vt:lpstr>
      <vt:lpstr>Tips en Tops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Ethiek   PTH - Blok 3   Sjors van der Heide  s.vanderheide@fontys.nl</dc:title>
  <dc:creator>Heide,Sjors S van der</dc:creator>
  <cp:lastModifiedBy>Broek,Adrian A.J. van den</cp:lastModifiedBy>
  <cp:revision>154</cp:revision>
  <dcterms:created xsi:type="dcterms:W3CDTF">2015-02-22T09:13:38Z</dcterms:created>
  <dcterms:modified xsi:type="dcterms:W3CDTF">2019-04-15T13:43:48Z</dcterms:modified>
</cp:coreProperties>
</file>