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8" r:id="rId4"/>
    <p:sldId id="279" r:id="rId5"/>
    <p:sldId id="277" r:id="rId6"/>
    <p:sldId id="260" r:id="rId7"/>
    <p:sldId id="309" r:id="rId8"/>
    <p:sldId id="298" r:id="rId9"/>
    <p:sldId id="287" r:id="rId10"/>
    <p:sldId id="299" r:id="rId11"/>
    <p:sldId id="300" r:id="rId12"/>
    <p:sldId id="301" r:id="rId13"/>
    <p:sldId id="302" r:id="rId14"/>
    <p:sldId id="303" r:id="rId15"/>
    <p:sldId id="288" r:id="rId16"/>
    <p:sldId id="306" r:id="rId17"/>
    <p:sldId id="289" r:id="rId18"/>
    <p:sldId id="307" r:id="rId19"/>
    <p:sldId id="286" r:id="rId20"/>
    <p:sldId id="290" r:id="rId21"/>
    <p:sldId id="283" r:id="rId22"/>
    <p:sldId id="308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>
      <p:cViewPr varScale="1">
        <p:scale>
          <a:sx n="73" d="100"/>
          <a:sy n="73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19-3-2019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5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0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35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14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8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8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0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27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9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5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3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54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.vandenbroek@fontys.n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b="1" dirty="0" smtClean="0"/>
              <a:t>BKO</a:t>
            </a:r>
            <a:endParaRPr lang="nl-NL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Bijeenkomst </a:t>
            </a:r>
            <a:r>
              <a:rPr lang="nl-NL" i="1" dirty="0" smtClean="0"/>
              <a:t>3</a:t>
            </a:r>
          </a:p>
          <a:p>
            <a:r>
              <a:rPr lang="nl-NL" i="1" dirty="0" smtClean="0"/>
              <a:t>Instructiestijl </a:t>
            </a:r>
            <a:r>
              <a:rPr lang="nl-NL" i="1" dirty="0" err="1" smtClean="0"/>
              <a:t>vs</a:t>
            </a:r>
            <a:r>
              <a:rPr lang="nl-NL" i="1" dirty="0" smtClean="0"/>
              <a:t> Leerstijl</a:t>
            </a: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b="1" dirty="0" smtClean="0"/>
          </a:p>
          <a:p>
            <a:pPr marL="0" indent="0" algn="ctr">
              <a:buNone/>
            </a:pPr>
            <a:r>
              <a:rPr lang="nl-NL" sz="2000" b="1" dirty="0" smtClean="0"/>
              <a:t>Opvatting </a:t>
            </a:r>
            <a:r>
              <a:rPr lang="nl-NL" sz="2000" b="1" dirty="0"/>
              <a:t>van Vermunt</a:t>
            </a:r>
          </a:p>
          <a:p>
            <a:pPr marL="0" indent="0" algn="ctr">
              <a:buNone/>
            </a:pPr>
            <a:r>
              <a:rPr lang="nl-NL" sz="2000" i="1" dirty="0"/>
              <a:t>Het denken over leren in combinatie met de motivatie bepaalt het leergedrag</a:t>
            </a:r>
          </a:p>
          <a:p>
            <a:pPr marL="0" indent="0" algn="ctr">
              <a:buNone/>
            </a:pPr>
            <a:endParaRPr lang="nl-NL" sz="2000" i="1" dirty="0"/>
          </a:p>
          <a:p>
            <a:pPr marL="0" indent="0" algn="ctr">
              <a:buNone/>
            </a:pPr>
            <a:r>
              <a:rPr lang="nl-NL" sz="2000" dirty="0">
                <a:solidFill>
                  <a:srgbClr val="FF0000"/>
                </a:solidFill>
              </a:rPr>
              <a:t>Leerstijl kan dus veranderen!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0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/>
              <a:t>Reproductiegerichte leerstijl:</a:t>
            </a:r>
          </a:p>
          <a:p>
            <a:pPr marL="0" indent="0">
              <a:buNone/>
            </a:pPr>
            <a:r>
              <a:rPr lang="nl-NL" b="1" i="1" dirty="0"/>
              <a:t>Verwerking: </a:t>
            </a:r>
            <a:r>
              <a:rPr lang="nl-NL" dirty="0"/>
              <a:t>stapsgewijs, uit het hoofd ‘stampen’, onthouden van de lesstof, memoriseren, leren door herhaling, werken gedetailleerd…</a:t>
            </a:r>
          </a:p>
          <a:p>
            <a:pPr marL="0" indent="0">
              <a:buNone/>
            </a:pPr>
            <a:r>
              <a:rPr lang="nl-NL" b="1" i="1" dirty="0"/>
              <a:t>Aansturing: </a:t>
            </a:r>
            <a:r>
              <a:rPr lang="nl-NL" dirty="0"/>
              <a:t>Slecht zelfstandig leren, veel sturing van de docent nodig, laten zich makkelijk sturen.</a:t>
            </a:r>
          </a:p>
          <a:p>
            <a:pPr marL="0" indent="0">
              <a:buNone/>
            </a:pPr>
            <a:r>
              <a:rPr lang="nl-NL" b="1" i="1" dirty="0"/>
              <a:t>Leeropvatting: </a:t>
            </a:r>
            <a:r>
              <a:rPr lang="nl-NL" dirty="0"/>
              <a:t>studeren = opnemen van kennis, niet wezenlijk geïnteresseerd in de lesstof, vaak onzeker of alles te onthouden is…</a:t>
            </a:r>
          </a:p>
          <a:p>
            <a:pPr marL="0" indent="0">
              <a:buNone/>
            </a:pPr>
            <a:r>
              <a:rPr lang="nl-NL" b="1" i="1" dirty="0" err="1"/>
              <a:t>Leerorientatie</a:t>
            </a:r>
            <a:r>
              <a:rPr lang="nl-NL" b="1" i="1" dirty="0"/>
              <a:t>: </a:t>
            </a:r>
            <a:r>
              <a:rPr lang="nl-NL" dirty="0"/>
              <a:t>Leren voor het diploma, </a:t>
            </a:r>
            <a:r>
              <a:rPr lang="nl-NL" dirty="0" err="1"/>
              <a:t>toetsgericht</a:t>
            </a:r>
            <a:r>
              <a:rPr lang="nl-NL" dirty="0"/>
              <a:t>, hechten belang aan (goede) cijfers.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90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89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/>
              <a:t>Toepassingsgerichte leerstijl:</a:t>
            </a:r>
          </a:p>
          <a:p>
            <a:pPr marL="0" indent="0">
              <a:buNone/>
            </a:pPr>
            <a:r>
              <a:rPr lang="nl-NL" b="1" i="1" dirty="0"/>
              <a:t>Verwerking: </a:t>
            </a:r>
            <a:r>
              <a:rPr lang="nl-NL" dirty="0"/>
              <a:t>leren in de praktijk, vertalen leerstof naar de praktijk, concretiseren, behoefte aan concrete informatie, haken af bij teveel theorie, selectie van ‘bruikbare’ stof voor realisatie persoonlijke (leer)doelen.</a:t>
            </a:r>
          </a:p>
          <a:p>
            <a:pPr marL="0" indent="0">
              <a:buNone/>
            </a:pPr>
            <a:r>
              <a:rPr lang="nl-NL" b="1" i="1" dirty="0"/>
              <a:t>Aansturing: </a:t>
            </a:r>
            <a:r>
              <a:rPr lang="nl-NL" dirty="0"/>
              <a:t>Sturen zichzelf aan…maar vragen ook soms om sturing van de docent, gebruiken graag boeken en studiewijzers.</a:t>
            </a:r>
          </a:p>
          <a:p>
            <a:pPr marL="0" indent="0">
              <a:buNone/>
            </a:pPr>
            <a:r>
              <a:rPr lang="nl-NL" b="1" i="1" dirty="0"/>
              <a:t>Leeropvatting: </a:t>
            </a:r>
            <a:r>
              <a:rPr lang="nl-NL" dirty="0"/>
              <a:t>studeren = het leren gebruiken van kennis, vinden de studie pittig…maar ook boeiend en uitdagend.</a:t>
            </a:r>
          </a:p>
          <a:p>
            <a:pPr marL="0" indent="0">
              <a:buNone/>
            </a:pPr>
            <a:r>
              <a:rPr lang="nl-NL" b="1" i="1" dirty="0"/>
              <a:t>Leeroriëntatie: </a:t>
            </a:r>
            <a:r>
              <a:rPr lang="nl-NL" dirty="0"/>
              <a:t>beroepsgericht, leren om er ‘later’ iets mee te kunnen (en daardoor gemotiveerd zijn).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1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/>
              <a:t>Betekenisgerichte leerstijl:</a:t>
            </a:r>
          </a:p>
          <a:p>
            <a:pPr marL="0" indent="0">
              <a:buNone/>
            </a:pPr>
            <a:r>
              <a:rPr lang="nl-NL" b="1" i="1" dirty="0"/>
              <a:t>Verwerking: </a:t>
            </a:r>
            <a:r>
              <a:rPr lang="nl-NL" dirty="0"/>
              <a:t>Onderzoeken van standpunten, ideeën en conclusies, brengen zelf structuur aan in de aangeboden lesstof, gericht kunnen zoeken, inzicht willen krijgen.</a:t>
            </a:r>
          </a:p>
          <a:p>
            <a:pPr marL="0" indent="0">
              <a:buNone/>
            </a:pPr>
            <a:r>
              <a:rPr lang="nl-NL" b="1" i="1" dirty="0"/>
              <a:t>Aansturing: </a:t>
            </a:r>
            <a:r>
              <a:rPr lang="nl-NL" dirty="0"/>
              <a:t>Zelfsturend, goed zelfstandig kunnen werken.</a:t>
            </a:r>
          </a:p>
          <a:p>
            <a:pPr marL="0" indent="0">
              <a:buNone/>
            </a:pPr>
            <a:r>
              <a:rPr lang="nl-NL" b="1" i="1" dirty="0"/>
              <a:t>Leeropvatting: </a:t>
            </a:r>
            <a:r>
              <a:rPr lang="nl-NL" dirty="0"/>
              <a:t>Studeren = het opbouwen van kennis en inzichten, met een kritische blik, gericht op het vormen van een eigen mening.</a:t>
            </a:r>
          </a:p>
          <a:p>
            <a:pPr marL="0" indent="0">
              <a:buNone/>
            </a:pPr>
            <a:r>
              <a:rPr lang="nl-NL" b="1" i="1" dirty="0"/>
              <a:t>Leeroriëntatie: </a:t>
            </a:r>
            <a:r>
              <a:rPr lang="nl-NL" dirty="0"/>
              <a:t>Intrinsiek gemotiveerd, eigen interesse.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9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4252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u="sng" dirty="0"/>
              <a:t>Ongerichte leerstijl:</a:t>
            </a:r>
          </a:p>
          <a:p>
            <a:pPr marL="0" indent="0">
              <a:buNone/>
            </a:pPr>
            <a:r>
              <a:rPr lang="nl-NL" b="1" i="1" dirty="0"/>
              <a:t>Verwerking: </a:t>
            </a:r>
            <a:r>
              <a:rPr lang="nl-NL" dirty="0"/>
              <a:t>Werken graag samen met medestudenten, vinden ‘alles’ even belangrijk…daarom gedetailleerde werkwijze, verwerken moeilijk tot niet de lesstof.</a:t>
            </a:r>
          </a:p>
          <a:p>
            <a:pPr marL="0" indent="0">
              <a:buNone/>
            </a:pPr>
            <a:r>
              <a:rPr lang="nl-NL" b="1" i="1" dirty="0"/>
              <a:t>Aansturing: </a:t>
            </a:r>
            <a:r>
              <a:rPr lang="nl-NL" dirty="0"/>
              <a:t>Sturen zichzelf niet aan en laten zich ook niet sturen door de docent, hebben weinig houvast aan instructie en aanwijzingen, voorkeur voor externe sturing ‘op maat’.</a:t>
            </a:r>
          </a:p>
          <a:p>
            <a:pPr marL="0" indent="0">
              <a:buNone/>
            </a:pPr>
            <a:r>
              <a:rPr lang="nl-NL" b="1" i="1" dirty="0"/>
              <a:t>Leeropvatting</a:t>
            </a:r>
            <a:r>
              <a:rPr lang="nl-NL" dirty="0"/>
              <a:t>: studeren = het weten van de feiten en het kennen van de stof, onderwijs hoort stimulerend te zijn, bang de lesstof niet te kennen…</a:t>
            </a:r>
          </a:p>
          <a:p>
            <a:pPr marL="0" indent="0">
              <a:buNone/>
            </a:pPr>
            <a:r>
              <a:rPr lang="nl-NL" b="1" i="1" dirty="0"/>
              <a:t>Leeroriëntatie: </a:t>
            </a:r>
            <a:r>
              <a:rPr lang="nl-NL" dirty="0"/>
              <a:t>Leren zonder duidelijk doel, leren omdat anderen dat verwachten, twijfelen aan de studiekeuze of eigen kunnen.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Gregorc</a:t>
            </a:r>
            <a:r>
              <a:rPr lang="nl-NL" b="1" dirty="0" smtClean="0"/>
              <a:t> (1984)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u="sng" dirty="0" err="1" smtClean="0"/>
              <a:t>Gregorc</a:t>
            </a:r>
            <a:r>
              <a:rPr lang="nl-NL" sz="2000" u="sng" dirty="0" smtClean="0"/>
              <a:t> onderscheidt vier leerstijlen:</a:t>
            </a:r>
          </a:p>
          <a:p>
            <a:pPr>
              <a:buFont typeface="+mj-lt"/>
              <a:buAutoNum type="arabicPeriod"/>
            </a:pPr>
            <a:r>
              <a:rPr lang="nl-NL" sz="2000" dirty="0" smtClean="0"/>
              <a:t>Concreet – sequentieel;</a:t>
            </a:r>
          </a:p>
          <a:p>
            <a:pPr>
              <a:buFont typeface="+mj-lt"/>
              <a:buAutoNum type="arabicPeriod"/>
            </a:pPr>
            <a:r>
              <a:rPr lang="nl-NL" sz="2000" dirty="0" smtClean="0"/>
              <a:t>Concreet – random;</a:t>
            </a:r>
          </a:p>
          <a:p>
            <a:pPr>
              <a:buFont typeface="+mj-lt"/>
              <a:buAutoNum type="arabicPeriod"/>
            </a:pPr>
            <a:r>
              <a:rPr lang="nl-NL" sz="2000" dirty="0" smtClean="0"/>
              <a:t>Abstract – sequentieel;</a:t>
            </a:r>
          </a:p>
          <a:p>
            <a:pPr>
              <a:buFont typeface="+mj-lt"/>
              <a:buAutoNum type="arabicPeriod"/>
            </a:pPr>
            <a:r>
              <a:rPr lang="nl-NL" sz="2000" dirty="0" smtClean="0"/>
              <a:t>Abstract – random.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41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Jij </a:t>
            </a:r>
            <a:r>
              <a:rPr lang="nl-NL" i="1" dirty="0" smtClean="0"/>
              <a:t>versus</a:t>
            </a:r>
            <a:r>
              <a:rPr lang="nl-NL" dirty="0" smtClean="0"/>
              <a:t> jouw ideale leerling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Tijdelijke aanduiding voor inhoud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0" y="2348880"/>
            <a:ext cx="6001212" cy="4031724"/>
          </a:xfrm>
        </p:spPr>
      </p:pic>
    </p:spTree>
    <p:extLst>
      <p:ext uri="{BB962C8B-B14F-4D97-AF65-F5344CB8AC3E}">
        <p14:creationId xmlns:p14="http://schemas.microsoft.com/office/powerpoint/2010/main" val="35058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Instructiestijlen</a:t>
            </a:r>
            <a:r>
              <a:rPr lang="nl-NL" dirty="0" smtClean="0"/>
              <a:t> </a:t>
            </a:r>
            <a:r>
              <a:rPr lang="nl-NL" sz="2000" i="1" dirty="0" smtClean="0"/>
              <a:t>(</a:t>
            </a:r>
            <a:r>
              <a:rPr lang="nl-NL" sz="2000" i="1" dirty="0" err="1" smtClean="0"/>
              <a:t>Pratt</a:t>
            </a:r>
            <a:r>
              <a:rPr lang="nl-NL" sz="2000" i="1" dirty="0" smtClean="0"/>
              <a:t>, 2002)</a:t>
            </a:r>
            <a:endParaRPr lang="nl-NL" sz="2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4180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100" dirty="0" err="1" smtClean="0"/>
              <a:t>Pratt</a:t>
            </a:r>
            <a:r>
              <a:rPr lang="nl-NL" sz="2100" dirty="0" smtClean="0"/>
              <a:t> (2002</a:t>
            </a:r>
            <a:r>
              <a:rPr lang="nl-NL" sz="2100" dirty="0"/>
              <a:t>) onderscheidt vijf verschillende </a:t>
            </a:r>
            <a:r>
              <a:rPr lang="nl-NL" sz="2100" dirty="0" smtClean="0"/>
              <a:t>stijlen.</a:t>
            </a:r>
          </a:p>
          <a:p>
            <a:pPr marL="0" indent="0">
              <a:buNone/>
            </a:pPr>
            <a:r>
              <a:rPr lang="nl-NL" sz="1400" i="1" dirty="0" smtClean="0"/>
              <a:t>Docenten dienen deze  te integreren </a:t>
            </a:r>
            <a:r>
              <a:rPr lang="nl-NL" sz="1400" i="1" dirty="0"/>
              <a:t>in de eigen instructie – aanpak.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arenR"/>
            </a:pPr>
            <a:r>
              <a:rPr lang="nl-NL" sz="2100" b="1" i="1" dirty="0"/>
              <a:t>transmission: </a:t>
            </a:r>
            <a:r>
              <a:rPr lang="nl-NL" sz="2100" dirty="0"/>
              <a:t>overdracht van kennis en toetsing ervan.</a:t>
            </a:r>
          </a:p>
          <a:p>
            <a:pPr marL="514350" indent="-514350">
              <a:buAutoNum type="arabicParenR"/>
            </a:pPr>
            <a:r>
              <a:rPr lang="nl-NL" sz="2100" b="1" i="1" dirty="0" err="1"/>
              <a:t>Developmental</a:t>
            </a:r>
            <a:r>
              <a:rPr lang="nl-NL" sz="2100" b="1" i="1" dirty="0"/>
              <a:t>: </a:t>
            </a:r>
            <a:r>
              <a:rPr lang="nl-NL" sz="2100" dirty="0"/>
              <a:t>waarderen van inbreng en het stap voor stap begeleiden bij kennisopbouw.</a:t>
            </a:r>
          </a:p>
          <a:p>
            <a:pPr marL="514350" indent="-514350">
              <a:buAutoNum type="arabicParenR"/>
            </a:pPr>
            <a:r>
              <a:rPr lang="nl-NL" sz="2100" b="1" i="1" dirty="0" err="1"/>
              <a:t>Apprenticeship</a:t>
            </a:r>
            <a:r>
              <a:rPr lang="nl-NL" sz="2100" b="1" i="1" dirty="0"/>
              <a:t>: </a:t>
            </a:r>
            <a:r>
              <a:rPr lang="nl-NL" sz="2100" dirty="0"/>
              <a:t>het geven van authentieke taken om aan te werken.</a:t>
            </a:r>
          </a:p>
          <a:p>
            <a:pPr marL="514350" indent="-514350">
              <a:buAutoNum type="arabicParenR"/>
            </a:pPr>
            <a:r>
              <a:rPr lang="nl-NL" sz="2100" b="1" i="1" dirty="0" err="1"/>
              <a:t>Nurturing</a:t>
            </a:r>
            <a:r>
              <a:rPr lang="nl-NL" sz="2100" b="1" i="1" dirty="0"/>
              <a:t>: </a:t>
            </a:r>
            <a:r>
              <a:rPr lang="nl-NL" sz="2100" dirty="0"/>
              <a:t>luisteren naar de lerende en aandacht hebben voor zijn/haar gevoel.</a:t>
            </a:r>
          </a:p>
          <a:p>
            <a:pPr marL="514350" indent="-514350">
              <a:buAutoNum type="arabicParenR"/>
            </a:pPr>
            <a:r>
              <a:rPr lang="nl-NL" sz="2100" b="1" i="1" dirty="0" err="1"/>
              <a:t>Social</a:t>
            </a:r>
            <a:r>
              <a:rPr lang="nl-NL" sz="2100" b="1" i="1" dirty="0"/>
              <a:t> reform: </a:t>
            </a:r>
            <a:r>
              <a:rPr lang="nl-NL" sz="2100" dirty="0"/>
              <a:t>kennis op een voor de lerende relevante manier overbrengen.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6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zeven C’s (</a:t>
            </a:r>
            <a:r>
              <a:rPr lang="nl-NL" b="1" dirty="0" err="1" smtClean="0"/>
              <a:t>Hattie</a:t>
            </a:r>
            <a:r>
              <a:rPr lang="nl-NL" b="1" dirty="0" smtClean="0"/>
              <a:t>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b="1" u="sng" dirty="0" smtClean="0"/>
          </a:p>
          <a:p>
            <a:pPr marL="0" indent="0">
              <a:buNone/>
            </a:pPr>
            <a:endParaRPr lang="nl-NL" sz="1600" b="1" u="sng" dirty="0"/>
          </a:p>
          <a:p>
            <a:pPr marL="0" indent="0">
              <a:buNone/>
            </a:pPr>
            <a:r>
              <a:rPr lang="nl-NL" sz="1600" b="1" u="sng" dirty="0" smtClean="0"/>
              <a:t>In hoeverre ben jij een expertdocent?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smtClean="0"/>
              <a:t>C</a:t>
            </a:r>
            <a:r>
              <a:rPr lang="nl-NL" sz="1600" i="1" dirty="0" smtClean="0"/>
              <a:t>are</a:t>
            </a:r>
            <a:r>
              <a:rPr lang="nl-NL" sz="1600" dirty="0" smtClean="0"/>
              <a:t>: Geef jij jouw studenten het gevoel dat je hen écht belangrijk vindt?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smtClean="0"/>
              <a:t>C</a:t>
            </a:r>
            <a:r>
              <a:rPr lang="nl-NL" sz="1600" i="1" dirty="0" smtClean="0"/>
              <a:t>ontrol</a:t>
            </a:r>
            <a:r>
              <a:rPr lang="nl-NL" sz="1600" dirty="0" smtClean="0"/>
              <a:t>: Krijg je het respect van de studenten, is er orde in jouw klas?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err="1" smtClean="0"/>
              <a:t>C</a:t>
            </a:r>
            <a:r>
              <a:rPr lang="nl-NL" sz="1600" i="1" dirty="0" err="1" smtClean="0"/>
              <a:t>larify</a:t>
            </a:r>
            <a:r>
              <a:rPr lang="nl-NL" sz="1600" dirty="0" smtClean="0"/>
              <a:t>: Kun je lesstof op verschillende manieren uitleggen, óók als het moeilijk is?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smtClean="0"/>
              <a:t>C</a:t>
            </a:r>
            <a:r>
              <a:rPr lang="nl-NL" sz="1600" i="1" dirty="0" smtClean="0"/>
              <a:t>hallenge</a:t>
            </a:r>
            <a:r>
              <a:rPr lang="nl-NL" sz="1600" dirty="0" smtClean="0"/>
              <a:t>: Wordt er veel geleerd bij jou in de klas, leer je jouw studenten ‘fouten’ te verbeteren?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err="1" smtClean="0"/>
              <a:t>C</a:t>
            </a:r>
            <a:r>
              <a:rPr lang="nl-NL" sz="1600" i="1" dirty="0" err="1" smtClean="0"/>
              <a:t>aptivate</a:t>
            </a:r>
            <a:r>
              <a:rPr lang="nl-NL" sz="1600" dirty="0" smtClean="0"/>
              <a:t>: Maak jij de les boeiend voor jouw studenten, maak je het leren interessant?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err="1" smtClean="0"/>
              <a:t>C</a:t>
            </a:r>
            <a:r>
              <a:rPr lang="nl-NL" sz="1600" i="1" dirty="0" err="1" smtClean="0"/>
              <a:t>onfer</a:t>
            </a:r>
            <a:r>
              <a:rPr lang="nl-NL" sz="1600" dirty="0" smtClean="0"/>
              <a:t>: Durven studenten eigen ideeën naar voren te brengen, respecteer je die ook?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b="1" dirty="0" err="1" smtClean="0"/>
              <a:t>C</a:t>
            </a:r>
            <a:r>
              <a:rPr lang="nl-NL" sz="1600" i="1" dirty="0" err="1" smtClean="0"/>
              <a:t>onsolidate</a:t>
            </a:r>
            <a:r>
              <a:rPr lang="nl-NL" sz="1600" dirty="0" smtClean="0"/>
              <a:t>: Check jij met regelmaat of de studenten (nog) begrijpen waar ze mee bezig zijn. Geef je commentaar om te verbeteren?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Stelling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i="1" dirty="0" smtClean="0"/>
          </a:p>
          <a:p>
            <a:pPr marL="0" indent="0" algn="ctr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sz="2000" i="1" dirty="0" smtClean="0"/>
              <a:t>“</a:t>
            </a:r>
            <a:r>
              <a:rPr lang="nl-NL" sz="2000" i="1" dirty="0"/>
              <a:t>Conflicten tussen docent en student zijn vooral te verklaren door verschillen tussen de leerstijl van de student en de instructiestijl van de docent”.</a:t>
            </a:r>
          </a:p>
          <a:p>
            <a:pPr marL="0" indent="0" algn="ctr">
              <a:buNone/>
            </a:pPr>
            <a:endParaRPr lang="nl-NL" sz="2000" i="1" dirty="0"/>
          </a:p>
          <a:p>
            <a:pPr marL="0" indent="0" algn="ctr">
              <a:buNone/>
            </a:pPr>
            <a:r>
              <a:rPr lang="nl-NL" sz="2000" i="1" dirty="0"/>
              <a:t>~ </a:t>
            </a:r>
            <a:r>
              <a:rPr lang="nl-NL" sz="2000" i="1" dirty="0" err="1"/>
              <a:t>Schroeder</a:t>
            </a:r>
            <a:r>
              <a:rPr lang="nl-NL" sz="2000" i="1" dirty="0"/>
              <a:t>, 1999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5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Welkom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 smtClean="0"/>
              <a:t>Docent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58" y="3389107"/>
            <a:ext cx="2487421" cy="2487421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 smtClean="0">
              <a:hlinkClick r:id="rId3"/>
            </a:endParaRP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adrian.vandenbroek@fontys.nl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06 – 10 36 47 28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0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Pratt</a:t>
            </a:r>
            <a:r>
              <a:rPr lang="nl-NL" b="1" dirty="0" smtClean="0"/>
              <a:t> en </a:t>
            </a:r>
            <a:r>
              <a:rPr lang="nl-NL" b="1" dirty="0" err="1" smtClean="0"/>
              <a:t>Grasha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Opdracht</a:t>
            </a:r>
          </a:p>
          <a:p>
            <a:pPr marL="514350" indent="-514350">
              <a:buAutoNum type="arabicParenR"/>
            </a:pPr>
            <a:r>
              <a:rPr lang="nl-NL" dirty="0"/>
              <a:t>Vul </a:t>
            </a:r>
            <a:r>
              <a:rPr lang="nl-NL" i="1" dirty="0"/>
              <a:t>“De eigen instructiestijl” </a:t>
            </a:r>
            <a:r>
              <a:rPr lang="nl-NL" dirty="0"/>
              <a:t>naar eerlijkheid in.</a:t>
            </a:r>
          </a:p>
          <a:p>
            <a:pPr marL="514350" indent="-514350">
              <a:buAutoNum type="arabicParenR"/>
            </a:pPr>
            <a:r>
              <a:rPr lang="nl-NL" dirty="0"/>
              <a:t>Bepaal per item (</a:t>
            </a:r>
            <a:r>
              <a:rPr lang="nl-NL" dirty="0" err="1"/>
              <a:t>Grasha</a:t>
            </a:r>
            <a:r>
              <a:rPr lang="nl-NL" dirty="0"/>
              <a:t>) het bijbehorende perspectief van </a:t>
            </a:r>
            <a:r>
              <a:rPr lang="nl-NL" dirty="0" err="1"/>
              <a:t>Pratt</a:t>
            </a:r>
            <a:r>
              <a:rPr lang="nl-NL" dirty="0"/>
              <a:t>.</a:t>
            </a:r>
          </a:p>
          <a:p>
            <a:pPr marL="514350" indent="-514350">
              <a:buAutoNum type="arabicParenR"/>
            </a:pPr>
            <a:r>
              <a:rPr lang="nl-NL" dirty="0"/>
              <a:t>Concludeer met behulp van de itemscores per perspectief: </a:t>
            </a:r>
            <a:r>
              <a:rPr lang="nl-NL" i="1" dirty="0"/>
              <a:t>aandachtspunt</a:t>
            </a:r>
            <a:r>
              <a:rPr lang="nl-NL" dirty="0"/>
              <a:t> of </a:t>
            </a:r>
            <a:r>
              <a:rPr lang="nl-NL" i="1" dirty="0"/>
              <a:t>kwaliteit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5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Meer weten?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Kallenberg, T., </a:t>
            </a:r>
            <a:r>
              <a:rPr lang="nl-NL" dirty="0" err="1" smtClean="0"/>
              <a:t>Grijspaarde</a:t>
            </a:r>
            <a:r>
              <a:rPr lang="nl-NL" dirty="0" smtClean="0"/>
              <a:t>, van der, L., Braak, ter, A. &amp; Baars, G. (2014). </a:t>
            </a:r>
            <a:r>
              <a:rPr lang="nl-NL" i="1" dirty="0" smtClean="0"/>
              <a:t>Leren (en) doceren in het hoger onderwijs. </a:t>
            </a:r>
            <a:r>
              <a:rPr lang="nl-NL" dirty="0" smtClean="0"/>
              <a:t>Den Haag: Boom Lemma Uitgevers.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Bladzijden 33 tot en met 44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526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en Tops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59" y="2420888"/>
            <a:ext cx="5993294" cy="433605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b="1" dirty="0" smtClean="0"/>
          </a:p>
          <a:p>
            <a:pPr marL="0" indent="0" algn="ctr">
              <a:buNone/>
            </a:pPr>
            <a:r>
              <a:rPr lang="nl-NL" sz="3200" b="1" dirty="0" smtClean="0"/>
              <a:t>2 april 2019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5311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Doelen van deze bijeenkomst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 smtClean="0"/>
              <a:t>Aan het einde van deze bijeenkomst…</a:t>
            </a:r>
          </a:p>
          <a:p>
            <a:r>
              <a:rPr lang="nl-NL" dirty="0" smtClean="0"/>
              <a:t>…benoem je de kenmerken van de vier leerstijlen van Vermunt;</a:t>
            </a:r>
          </a:p>
          <a:p>
            <a:r>
              <a:rPr lang="nl-NL" dirty="0" smtClean="0"/>
              <a:t>…benoem je de vijf perspectieven van </a:t>
            </a:r>
            <a:r>
              <a:rPr lang="nl-NL" dirty="0" err="1" smtClean="0"/>
              <a:t>Pratt</a:t>
            </a:r>
            <a:r>
              <a:rPr lang="nl-NL" dirty="0" smtClean="0"/>
              <a:t> (2002);</a:t>
            </a:r>
          </a:p>
          <a:p>
            <a:r>
              <a:rPr lang="nl-NL" dirty="0" smtClean="0"/>
              <a:t>…verwerk je de koppeling </a:t>
            </a:r>
            <a:r>
              <a:rPr lang="nl-NL" dirty="0" err="1" smtClean="0"/>
              <a:t>Gregorc</a:t>
            </a:r>
            <a:r>
              <a:rPr lang="nl-NL" dirty="0" smtClean="0"/>
              <a:t> / Vermunt  – </a:t>
            </a:r>
            <a:r>
              <a:rPr lang="nl-NL" dirty="0" err="1" smtClean="0"/>
              <a:t>Pratt</a:t>
            </a:r>
            <a:r>
              <a:rPr lang="nl-NL" dirty="0" smtClean="0"/>
              <a:t> / </a:t>
            </a:r>
            <a:r>
              <a:rPr lang="nl-NL" dirty="0" err="1" smtClean="0"/>
              <a:t>Hattie</a:t>
            </a:r>
            <a:r>
              <a:rPr lang="nl-NL" dirty="0" smtClean="0"/>
              <a:t> concreet in een lesvoorbereiding;</a:t>
            </a:r>
          </a:p>
          <a:p>
            <a:r>
              <a:rPr lang="nl-NL" dirty="0" smtClean="0"/>
              <a:t>…Beargumenteer jij jouw mening in de discussie jouw instructiestijl versus de leerstijl van jouw student;</a:t>
            </a:r>
          </a:p>
          <a:p>
            <a:r>
              <a:rPr lang="nl-NL" dirty="0" smtClean="0"/>
              <a:t>…concludeer jij welke instructiestijl het best bij jou als docent past.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331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Terugblik bijeenkomst 2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8064897" cy="3528392"/>
          </a:xfrm>
        </p:spPr>
      </p:pic>
    </p:spTree>
    <p:extLst>
      <p:ext uri="{BB962C8B-B14F-4D97-AF65-F5344CB8AC3E}">
        <p14:creationId xmlns:p14="http://schemas.microsoft.com/office/powerpoint/2010/main" val="36839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Ervaringen met DA - model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18" y="2564904"/>
            <a:ext cx="3384376" cy="4004278"/>
          </a:xfrm>
        </p:spPr>
      </p:pic>
    </p:spTree>
    <p:extLst>
      <p:ext uri="{BB962C8B-B14F-4D97-AF65-F5344CB8AC3E}">
        <p14:creationId xmlns:p14="http://schemas.microsoft.com/office/powerpoint/2010/main" val="5117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Doceren en begeleiden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403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 smtClean="0"/>
              <a:t>Aan te tonen docentactiviteiten</a:t>
            </a:r>
          </a:p>
          <a:p>
            <a:r>
              <a:rPr lang="nl-NL" dirty="0" smtClean="0"/>
              <a:t>Verantwoording gekozen didactische werkvormen;</a:t>
            </a:r>
          </a:p>
          <a:p>
            <a:r>
              <a:rPr lang="nl-NL" dirty="0" smtClean="0"/>
              <a:t>Begeleiden van het leerproces van leerlingen;</a:t>
            </a:r>
          </a:p>
          <a:p>
            <a:r>
              <a:rPr lang="nl-NL" dirty="0" smtClean="0"/>
              <a:t>Zorgen voor een veilig leerklimaat.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1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Er was eens…</a:t>
            </a:r>
            <a:endParaRPr lang="nl-NL" b="1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2480617" cy="372770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84" y="2677290"/>
            <a:ext cx="3464814" cy="3687325"/>
          </a:xfrm>
        </p:spPr>
      </p:pic>
    </p:spTree>
    <p:extLst>
      <p:ext uri="{BB962C8B-B14F-4D97-AF65-F5344CB8AC3E}">
        <p14:creationId xmlns:p14="http://schemas.microsoft.com/office/powerpoint/2010/main" val="26084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Er was eens…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Beschrijf jouw </a:t>
            </a:r>
            <a:r>
              <a:rPr lang="nl-NL" b="1" i="1" u="sng" dirty="0"/>
              <a:t>‘ideale’ </a:t>
            </a:r>
            <a:r>
              <a:rPr lang="nl-NL" b="1" u="sng" dirty="0"/>
              <a:t>leerling:</a:t>
            </a:r>
          </a:p>
          <a:p>
            <a:pPr marL="0" indent="0">
              <a:buNone/>
            </a:pPr>
            <a:r>
              <a:rPr lang="nl-NL" b="1" i="1" dirty="0"/>
              <a:t>Verwerking: </a:t>
            </a:r>
            <a:r>
              <a:rPr lang="nl-NL" dirty="0"/>
              <a:t>Welke strategie(</a:t>
            </a:r>
            <a:r>
              <a:rPr lang="nl-NL" dirty="0" err="1"/>
              <a:t>ën</a:t>
            </a:r>
            <a:r>
              <a:rPr lang="nl-NL" dirty="0"/>
              <a:t>) gebruikt de leerling om de lesstof eigen te maken? </a:t>
            </a: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Aansturing: </a:t>
            </a:r>
            <a:r>
              <a:rPr lang="nl-NL" dirty="0"/>
              <a:t>Sturing door de leerling zelf, sturing vanuit de docent, of een combinatie (%)?</a:t>
            </a:r>
          </a:p>
          <a:p>
            <a:pPr marL="0" indent="0">
              <a:buNone/>
            </a:pPr>
            <a:r>
              <a:rPr lang="nl-NL" b="1" i="1" dirty="0"/>
              <a:t>Leeropvatting: </a:t>
            </a:r>
            <a:r>
              <a:rPr lang="nl-NL" dirty="0"/>
              <a:t>Hoe denkt de leerling over ‘studeren’…</a:t>
            </a:r>
          </a:p>
          <a:p>
            <a:pPr marL="0" indent="0">
              <a:buNone/>
            </a:pPr>
            <a:r>
              <a:rPr lang="nl-NL" b="1" i="1" dirty="0"/>
              <a:t>Leeroriëntatie: </a:t>
            </a:r>
            <a:r>
              <a:rPr lang="nl-NL" dirty="0"/>
              <a:t>Waarom leert de leerling?</a:t>
            </a:r>
            <a:endParaRPr lang="nl-NL" b="1" i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Kolb</a:t>
            </a:r>
            <a:r>
              <a:rPr lang="nl-NL" b="1" dirty="0" smtClean="0"/>
              <a:t> en Vermunt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err="1" smtClean="0"/>
              <a:t>Kolb</a:t>
            </a:r>
            <a:r>
              <a:rPr lang="nl-NL" sz="2000" b="1" dirty="0" smtClean="0"/>
              <a:t> </a:t>
            </a:r>
            <a:r>
              <a:rPr lang="nl-NL" sz="2000" dirty="0" smtClean="0"/>
              <a:t>geeft drie elementen die leerstijl bepalen:</a:t>
            </a:r>
          </a:p>
          <a:p>
            <a:r>
              <a:rPr lang="nl-NL" sz="2000" dirty="0" smtClean="0"/>
              <a:t>De erfelijke bagage;</a:t>
            </a:r>
          </a:p>
          <a:p>
            <a:r>
              <a:rPr lang="nl-NL" sz="2000" dirty="0" smtClean="0"/>
              <a:t>De vroegere leerervaringen;</a:t>
            </a:r>
          </a:p>
          <a:p>
            <a:r>
              <a:rPr lang="nl-NL" sz="2000" dirty="0" smtClean="0"/>
              <a:t>De eisen van de huidige leeromgeving.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b="1" dirty="0" smtClean="0"/>
              <a:t>Vermunt</a:t>
            </a:r>
            <a:r>
              <a:rPr lang="nl-NL" sz="2000" dirty="0" smtClean="0"/>
              <a:t> geeft aan dat leerstijl sterk beïnvloed kan worden door omgeving en externe sturing.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976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1018</Words>
  <Application>Microsoft Office PowerPoint</Application>
  <PresentationFormat>Diavoorstelling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Ion-directiekamer</vt:lpstr>
      <vt:lpstr>BKO</vt:lpstr>
      <vt:lpstr>Welkom</vt:lpstr>
      <vt:lpstr>Doelen van deze bijeenkomst</vt:lpstr>
      <vt:lpstr>Terugblik bijeenkomst 2</vt:lpstr>
      <vt:lpstr>Ervaringen met DA - model</vt:lpstr>
      <vt:lpstr>Doceren en begeleiden</vt:lpstr>
      <vt:lpstr>Er was eens…</vt:lpstr>
      <vt:lpstr>Er was eens…</vt:lpstr>
      <vt:lpstr>Kolb en Vermunt</vt:lpstr>
      <vt:lpstr>Vermunt</vt:lpstr>
      <vt:lpstr>Vermunt</vt:lpstr>
      <vt:lpstr>Vermunt</vt:lpstr>
      <vt:lpstr>Vermunt</vt:lpstr>
      <vt:lpstr>Vermunt</vt:lpstr>
      <vt:lpstr>Gregorc (1984)</vt:lpstr>
      <vt:lpstr>Jij versus jouw ideale leerling</vt:lpstr>
      <vt:lpstr>Instructiestijlen (Pratt, 2002)</vt:lpstr>
      <vt:lpstr>De zeven C’s (Hattie)</vt:lpstr>
      <vt:lpstr>Stelling</vt:lpstr>
      <vt:lpstr>Pratt en Grasha</vt:lpstr>
      <vt:lpstr>Meer weten?</vt:lpstr>
      <vt:lpstr>Tips en Tops</vt:lpstr>
      <vt:lpstr>Volgende bijeenkomst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BKO</dc:title>
  <dc:creator>Broek,Adrian A.J. van den</dc:creator>
  <cp:lastModifiedBy>Broek,Adrian A.J. van den</cp:lastModifiedBy>
  <cp:revision>41</cp:revision>
  <dcterms:created xsi:type="dcterms:W3CDTF">2019-02-08T14:32:03Z</dcterms:created>
  <dcterms:modified xsi:type="dcterms:W3CDTF">2019-03-19T07:49:57Z</dcterms:modified>
</cp:coreProperties>
</file>