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78" r:id="rId4"/>
    <p:sldId id="277" r:id="rId5"/>
    <p:sldId id="268" r:id="rId6"/>
    <p:sldId id="260" r:id="rId7"/>
    <p:sldId id="279" r:id="rId8"/>
    <p:sldId id="282" r:id="rId9"/>
    <p:sldId id="285" r:id="rId10"/>
    <p:sldId id="287" r:id="rId11"/>
    <p:sldId id="288" r:id="rId12"/>
    <p:sldId id="289" r:id="rId13"/>
    <p:sldId id="281" r:id="rId14"/>
    <p:sldId id="283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0" autoAdjust="0"/>
    <p:restoredTop sz="94660"/>
  </p:normalViewPr>
  <p:slideViewPr>
    <p:cSldViewPr>
      <p:cViewPr varScale="1">
        <p:scale>
          <a:sx n="73" d="100"/>
          <a:sy n="73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8737A-7995-4B74-B63A-80E0593C4CFC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A7392-2789-462C-8F1D-017BB83F8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49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894CF-CF29-460C-8820-A692FD564E2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3654-9A79-4B47-9CF7-D6BAF450FC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24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9352B002-1032-497A-A690-67428BD6A599}" type="datetimeFigureOut">
              <a:rPr lang="nl-NL" smtClean="0"/>
              <a:t>25-2-2019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51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00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635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18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4992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4140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003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88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80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816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900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27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89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90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39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58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930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352B002-1032-497A-A690-67428BD6A599}" type="datetimeFigureOut">
              <a:rPr lang="nl-NL" smtClean="0"/>
              <a:t>25-2-2019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954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rian.vandenbroek@fontys.n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b="1" dirty="0" smtClean="0"/>
              <a:t>BKO</a:t>
            </a:r>
            <a:endParaRPr lang="nl-NL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i="1" dirty="0" smtClean="0"/>
              <a:t>Bijeenkomst </a:t>
            </a:r>
            <a:r>
              <a:rPr lang="nl-NL" i="1" dirty="0" smtClean="0"/>
              <a:t>2</a:t>
            </a:r>
            <a:endParaRPr lang="nl-NL" i="1" dirty="0" smtClean="0"/>
          </a:p>
          <a:p>
            <a:r>
              <a:rPr lang="nl-NL" b="1" dirty="0" smtClean="0"/>
              <a:t>Lesvoorbereiding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5669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Doelstellingen bepalen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Doelen dienen </a:t>
            </a:r>
            <a:r>
              <a:rPr lang="nl-NL" i="1" dirty="0" smtClean="0"/>
              <a:t>SMART</a:t>
            </a:r>
            <a:r>
              <a:rPr lang="nl-NL" dirty="0" smtClean="0"/>
              <a:t> geformuleerd te zijn!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SMART:</a:t>
            </a:r>
          </a:p>
          <a:p>
            <a:pPr marL="0" indent="0">
              <a:buNone/>
            </a:pPr>
            <a:r>
              <a:rPr lang="nl-NL" b="1" dirty="0" smtClean="0"/>
              <a:t>S</a:t>
            </a:r>
            <a:r>
              <a:rPr lang="nl-NL" dirty="0" smtClean="0"/>
              <a:t>pecifiek;</a:t>
            </a:r>
          </a:p>
          <a:p>
            <a:pPr marL="0" indent="0">
              <a:buNone/>
            </a:pPr>
            <a:r>
              <a:rPr lang="nl-NL" b="1" dirty="0" smtClean="0"/>
              <a:t>M</a:t>
            </a:r>
            <a:r>
              <a:rPr lang="nl-NL" dirty="0" smtClean="0"/>
              <a:t>eetbaar;</a:t>
            </a:r>
          </a:p>
          <a:p>
            <a:pPr marL="0" indent="0">
              <a:buNone/>
            </a:pPr>
            <a:r>
              <a:rPr lang="nl-NL" b="1" dirty="0" smtClean="0"/>
              <a:t>A</a:t>
            </a:r>
            <a:r>
              <a:rPr lang="nl-NL" dirty="0" smtClean="0"/>
              <a:t>cceptabel;</a:t>
            </a:r>
          </a:p>
          <a:p>
            <a:pPr marL="0" indent="0">
              <a:buNone/>
            </a:pPr>
            <a:r>
              <a:rPr lang="nl-NL" b="1" dirty="0" smtClean="0"/>
              <a:t>R</a:t>
            </a:r>
            <a:r>
              <a:rPr lang="nl-NL" dirty="0" smtClean="0"/>
              <a:t>ealistisch;</a:t>
            </a:r>
          </a:p>
          <a:p>
            <a:pPr marL="0" indent="0">
              <a:buNone/>
            </a:pPr>
            <a:r>
              <a:rPr lang="nl-NL" b="1" dirty="0" smtClean="0"/>
              <a:t>T</a:t>
            </a:r>
            <a:r>
              <a:rPr lang="nl-NL" dirty="0" smtClean="0"/>
              <a:t>ijdgebonden.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757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 smtClean="0"/>
              <a:t>Soorten doelstellingen:</a:t>
            </a:r>
          </a:p>
          <a:p>
            <a:pPr>
              <a:buFont typeface="+mj-lt"/>
              <a:buAutoNum type="arabicPeriod"/>
            </a:pPr>
            <a:r>
              <a:rPr lang="nl-NL" sz="2400" dirty="0" smtClean="0"/>
              <a:t>Cognitief</a:t>
            </a:r>
          </a:p>
          <a:p>
            <a:pPr>
              <a:buFont typeface="+mj-lt"/>
              <a:buAutoNum type="arabicPeriod"/>
            </a:pPr>
            <a:r>
              <a:rPr lang="nl-NL" sz="2400" dirty="0" smtClean="0"/>
              <a:t>Affectief</a:t>
            </a:r>
          </a:p>
          <a:p>
            <a:pPr>
              <a:buFont typeface="+mj-lt"/>
              <a:buAutoNum type="arabicPeriod"/>
            </a:pPr>
            <a:r>
              <a:rPr lang="nl-NL" sz="2400" dirty="0" err="1" smtClean="0"/>
              <a:t>Psycho</a:t>
            </a:r>
            <a:r>
              <a:rPr lang="nl-NL" sz="2400" dirty="0" smtClean="0"/>
              <a:t> - motorisch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9023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Taxonomie van </a:t>
            </a:r>
            <a:r>
              <a:rPr lang="nl-NL" b="1" dirty="0" err="1" smtClean="0"/>
              <a:t>Bloom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03" y="2204864"/>
            <a:ext cx="6488767" cy="4479270"/>
          </a:xfrm>
        </p:spPr>
      </p:pic>
    </p:spTree>
    <p:extLst>
      <p:ext uri="{BB962C8B-B14F-4D97-AF65-F5344CB8AC3E}">
        <p14:creationId xmlns:p14="http://schemas.microsoft.com/office/powerpoint/2010/main" val="363752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Lesvoorbereidingsformulier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199" y="2636912"/>
            <a:ext cx="3265214" cy="3265214"/>
          </a:xfrm>
        </p:spPr>
      </p:pic>
    </p:spTree>
    <p:extLst>
      <p:ext uri="{BB962C8B-B14F-4D97-AF65-F5344CB8AC3E}">
        <p14:creationId xmlns:p14="http://schemas.microsoft.com/office/powerpoint/2010/main" val="75168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Meer weten?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Kallenberg, T., </a:t>
            </a:r>
            <a:r>
              <a:rPr lang="nl-NL" dirty="0" err="1" smtClean="0"/>
              <a:t>Grijspaarde</a:t>
            </a:r>
            <a:r>
              <a:rPr lang="nl-NL" dirty="0" smtClean="0"/>
              <a:t>, van der, L., Braak, ter, A. &amp; Baars, G. (2014). </a:t>
            </a:r>
            <a:r>
              <a:rPr lang="nl-NL" i="1" dirty="0" smtClean="0"/>
              <a:t>Leren (en) doceren in het hoger onderwijs. </a:t>
            </a:r>
            <a:r>
              <a:rPr lang="nl-NL" dirty="0" smtClean="0"/>
              <a:t>Den Haag: Boom Lemma Uitgevers.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Bladzijden 77 tot en met 119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55268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bijeenkomst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200" b="1" dirty="0" smtClean="0"/>
          </a:p>
          <a:p>
            <a:pPr marL="0" indent="0" algn="ctr">
              <a:buNone/>
            </a:pPr>
            <a:r>
              <a:rPr lang="nl-NL" sz="3200" b="1" dirty="0" smtClean="0"/>
              <a:t>19 maart 2019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153112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Welkom</a:t>
            </a:r>
            <a:endParaRPr lang="nl-NL" b="1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nl-NL" dirty="0" smtClean="0"/>
              <a:t>Docent</a:t>
            </a:r>
            <a:endParaRPr lang="nl-NL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58" y="3389107"/>
            <a:ext cx="2487421" cy="2487421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l-NL" dirty="0" smtClean="0"/>
              <a:t>Contact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nl-NL" dirty="0">
              <a:hlinkClick r:id="rId3"/>
            </a:endParaRPr>
          </a:p>
          <a:p>
            <a:pPr marL="0" indent="0">
              <a:buNone/>
            </a:pPr>
            <a:endParaRPr lang="nl-NL" dirty="0" smtClean="0">
              <a:hlinkClick r:id="rId3"/>
            </a:endParaRPr>
          </a:p>
          <a:p>
            <a:pPr marL="0" indent="0">
              <a:buNone/>
            </a:pPr>
            <a:r>
              <a:rPr lang="nl-NL" dirty="0" smtClean="0">
                <a:hlinkClick r:id="rId3"/>
              </a:rPr>
              <a:t>adrian.vandenbroek@fontys.nl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06 – 10 36 47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606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Doelen van deze bijeenkomst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Aan het einde van deze bijeenkomst…</a:t>
            </a:r>
          </a:p>
          <a:p>
            <a:r>
              <a:rPr lang="nl-NL" dirty="0" smtClean="0"/>
              <a:t>…benoem je de onderdelen van het DA – model van </a:t>
            </a:r>
            <a:r>
              <a:rPr lang="nl-NL" dirty="0" err="1" smtClean="0"/>
              <a:t>Van</a:t>
            </a:r>
            <a:r>
              <a:rPr lang="nl-NL" dirty="0" smtClean="0"/>
              <a:t> Gelder;</a:t>
            </a:r>
          </a:p>
          <a:p>
            <a:r>
              <a:rPr lang="nl-NL" dirty="0" smtClean="0"/>
              <a:t>…beschrijf je, gebaseerd op concrete en relevante gegevens, de beginsituatie van een klas;</a:t>
            </a:r>
          </a:p>
          <a:p>
            <a:r>
              <a:rPr lang="nl-NL" dirty="0" smtClean="0"/>
              <a:t>…formuleer je SMART leerdoelen die aansluiten bij de gestelde beginsituatie.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316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Eerste ervaringen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618" y="2564904"/>
            <a:ext cx="3384376" cy="4004278"/>
          </a:xfrm>
        </p:spPr>
      </p:pic>
    </p:spTree>
    <p:extLst>
      <p:ext uri="{BB962C8B-B14F-4D97-AF65-F5344CB8AC3E}">
        <p14:creationId xmlns:p14="http://schemas.microsoft.com/office/powerpoint/2010/main" val="51172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Hokjes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72" y="2420888"/>
            <a:ext cx="6308868" cy="3744416"/>
          </a:xfrm>
        </p:spPr>
      </p:pic>
    </p:spTree>
    <p:extLst>
      <p:ext uri="{BB962C8B-B14F-4D97-AF65-F5344CB8AC3E}">
        <p14:creationId xmlns:p14="http://schemas.microsoft.com/office/powerpoint/2010/main" val="14106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Doceren en begeleiden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403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 smtClean="0"/>
              <a:t>Aan te tonen docentactiviteiten</a:t>
            </a:r>
          </a:p>
          <a:p>
            <a:r>
              <a:rPr lang="nl-NL" dirty="0" smtClean="0"/>
              <a:t>Onderwijssessies </a:t>
            </a:r>
            <a:r>
              <a:rPr lang="nl-NL" dirty="0" smtClean="0"/>
              <a:t>voorbereiden</a:t>
            </a:r>
            <a:r>
              <a:rPr lang="nl-NL" dirty="0" smtClean="0"/>
              <a:t>;</a:t>
            </a:r>
          </a:p>
          <a:p>
            <a:r>
              <a:rPr lang="nl-NL" dirty="0" smtClean="0"/>
              <a:t> Beschrijven </a:t>
            </a:r>
            <a:r>
              <a:rPr lang="nl-NL" dirty="0" smtClean="0"/>
              <a:t>van de beginsituatie;</a:t>
            </a:r>
          </a:p>
          <a:p>
            <a:r>
              <a:rPr lang="nl-NL" dirty="0" smtClean="0"/>
              <a:t>Formuleren van lesdoelen / leeruitkomsten;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0192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Didactische Analyse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36912"/>
            <a:ext cx="8064897" cy="3528392"/>
          </a:xfrm>
        </p:spPr>
      </p:pic>
    </p:spTree>
    <p:extLst>
      <p:ext uri="{BB962C8B-B14F-4D97-AF65-F5344CB8AC3E}">
        <p14:creationId xmlns:p14="http://schemas.microsoft.com/office/powerpoint/2010/main" val="36839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Beginsituatie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Welke aspecten </a:t>
            </a:r>
            <a:r>
              <a:rPr lang="nl-NL" b="1" i="1" dirty="0" smtClean="0"/>
              <a:t>kunnen</a:t>
            </a:r>
            <a:r>
              <a:rPr lang="nl-NL" b="1" dirty="0" smtClean="0"/>
              <a:t> worden beschreven:</a:t>
            </a:r>
          </a:p>
          <a:p>
            <a:r>
              <a:rPr lang="nl-NL" dirty="0" smtClean="0"/>
              <a:t>Adolescentiefase;</a:t>
            </a:r>
          </a:p>
          <a:p>
            <a:r>
              <a:rPr lang="nl-NL" dirty="0" smtClean="0"/>
              <a:t>Sfeer en leerklimaat in de klas;</a:t>
            </a:r>
          </a:p>
          <a:p>
            <a:r>
              <a:rPr lang="nl-NL" dirty="0" smtClean="0"/>
              <a:t>Voorkennis van de leerling(en);</a:t>
            </a:r>
          </a:p>
          <a:p>
            <a:r>
              <a:rPr lang="nl-NL" dirty="0" smtClean="0"/>
              <a:t>Intelligentie van de leerling(en);</a:t>
            </a:r>
          </a:p>
          <a:p>
            <a:r>
              <a:rPr lang="nl-NL" dirty="0" smtClean="0"/>
              <a:t>Motivatie van de leerling(en);</a:t>
            </a:r>
          </a:p>
          <a:p>
            <a:r>
              <a:rPr lang="nl-NL" dirty="0" smtClean="0"/>
              <a:t>Studiegewoonte van de leerling(en);</a:t>
            </a:r>
          </a:p>
          <a:p>
            <a:r>
              <a:rPr lang="nl-NL" dirty="0" smtClean="0"/>
              <a:t>Maatschappelijke afkomst van de leerling(en);</a:t>
            </a:r>
          </a:p>
          <a:p>
            <a:r>
              <a:rPr lang="nl-NL" dirty="0" smtClean="0"/>
              <a:t>Normen en waarden.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57853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Beginsituatie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u="sng" dirty="0" smtClean="0"/>
              <a:t>Voorkennis bepalen middels…</a:t>
            </a:r>
          </a:p>
          <a:p>
            <a:r>
              <a:rPr lang="nl-NL" dirty="0" smtClean="0"/>
              <a:t>…de jaarplanning;</a:t>
            </a:r>
          </a:p>
          <a:p>
            <a:r>
              <a:rPr lang="nl-NL" dirty="0" smtClean="0"/>
              <a:t>…de lessenserie;</a:t>
            </a:r>
          </a:p>
          <a:p>
            <a:r>
              <a:rPr lang="nl-NL" dirty="0" smtClean="0"/>
              <a:t>…de lesmethode;</a:t>
            </a:r>
          </a:p>
          <a:p>
            <a:r>
              <a:rPr lang="nl-NL" dirty="0" smtClean="0"/>
              <a:t>…studieresultaten van de leerling(en);</a:t>
            </a:r>
          </a:p>
          <a:p>
            <a:r>
              <a:rPr lang="nl-NL" dirty="0" smtClean="0"/>
              <a:t>…(eigen) observaties;</a:t>
            </a:r>
          </a:p>
          <a:p>
            <a:r>
              <a:rPr lang="nl-NL" dirty="0" smtClean="0"/>
              <a:t>…</a:t>
            </a:r>
            <a:r>
              <a:rPr lang="nl-NL" dirty="0" err="1" smtClean="0"/>
              <a:t>leerlingdossier</a:t>
            </a:r>
            <a:r>
              <a:rPr lang="nl-NL" dirty="0" smtClean="0"/>
              <a:t>;</a:t>
            </a:r>
          </a:p>
          <a:p>
            <a:r>
              <a:rPr lang="nl-NL" dirty="0" smtClean="0"/>
              <a:t>…intervisie met collega / externe.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9865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269</Words>
  <Application>Microsoft Office PowerPoint</Application>
  <PresentationFormat>Diavoorstelling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Ion-directiekamer</vt:lpstr>
      <vt:lpstr>BKO</vt:lpstr>
      <vt:lpstr>Welkom</vt:lpstr>
      <vt:lpstr>Doelen van deze bijeenkomst</vt:lpstr>
      <vt:lpstr>Eerste ervaringen</vt:lpstr>
      <vt:lpstr>Hokjes</vt:lpstr>
      <vt:lpstr>Doceren en begeleiden</vt:lpstr>
      <vt:lpstr>Didactische Analyse</vt:lpstr>
      <vt:lpstr>Beginsituatie</vt:lpstr>
      <vt:lpstr>Beginsituatie</vt:lpstr>
      <vt:lpstr>Doelstellingen bepalen</vt:lpstr>
      <vt:lpstr>Doelstellingen</vt:lpstr>
      <vt:lpstr>Taxonomie van Bloom</vt:lpstr>
      <vt:lpstr>Lesvoorbereidingsformulier</vt:lpstr>
      <vt:lpstr>Meer weten?</vt:lpstr>
      <vt:lpstr>Volgende bijeenkomst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BKO</dc:title>
  <dc:creator>Broek,Adrian A.J. van den</dc:creator>
  <cp:lastModifiedBy>Broek,Adrian A.J. van den</cp:lastModifiedBy>
  <cp:revision>27</cp:revision>
  <dcterms:created xsi:type="dcterms:W3CDTF">2019-02-08T14:32:03Z</dcterms:created>
  <dcterms:modified xsi:type="dcterms:W3CDTF">2019-02-25T13:58:17Z</dcterms:modified>
</cp:coreProperties>
</file>